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69" r:id="rId1"/>
  </p:sldMasterIdLst>
  <p:notesMasterIdLst>
    <p:notesMasterId r:id="rId113"/>
  </p:notesMasterIdLst>
  <p:handoutMasterIdLst>
    <p:handoutMasterId r:id="rId114"/>
  </p:handoutMasterIdLst>
  <p:sldIdLst>
    <p:sldId id="256" r:id="rId2"/>
    <p:sldId id="257" r:id="rId3"/>
    <p:sldId id="348" r:id="rId4"/>
    <p:sldId id="350" r:id="rId5"/>
    <p:sldId id="260" r:id="rId6"/>
    <p:sldId id="351" r:id="rId7"/>
    <p:sldId id="352" r:id="rId8"/>
    <p:sldId id="353" r:id="rId9"/>
    <p:sldId id="261" r:id="rId10"/>
    <p:sldId id="259" r:id="rId11"/>
    <p:sldId id="389" r:id="rId12"/>
    <p:sldId id="309" r:id="rId13"/>
    <p:sldId id="310" r:id="rId14"/>
    <p:sldId id="311" r:id="rId15"/>
    <p:sldId id="312" r:id="rId16"/>
    <p:sldId id="318" r:id="rId17"/>
    <p:sldId id="315" r:id="rId18"/>
    <p:sldId id="319" r:id="rId19"/>
    <p:sldId id="317" r:id="rId20"/>
    <p:sldId id="263" r:id="rId21"/>
    <p:sldId id="264" r:id="rId22"/>
    <p:sldId id="266" r:id="rId23"/>
    <p:sldId id="265" r:id="rId24"/>
    <p:sldId id="267" r:id="rId25"/>
    <p:sldId id="268" r:id="rId26"/>
    <p:sldId id="269" r:id="rId27"/>
    <p:sldId id="270" r:id="rId28"/>
    <p:sldId id="271" r:id="rId29"/>
    <p:sldId id="272" r:id="rId30"/>
    <p:sldId id="276" r:id="rId31"/>
    <p:sldId id="273" r:id="rId32"/>
    <p:sldId id="274" r:id="rId33"/>
    <p:sldId id="275" r:id="rId34"/>
    <p:sldId id="288" r:id="rId35"/>
    <p:sldId id="287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4" r:id="rId51"/>
    <p:sldId id="306" r:id="rId52"/>
    <p:sldId id="307" r:id="rId53"/>
    <p:sldId id="320" r:id="rId54"/>
    <p:sldId id="355" r:id="rId55"/>
    <p:sldId id="356" r:id="rId56"/>
    <p:sldId id="357" r:id="rId57"/>
    <p:sldId id="323" r:id="rId58"/>
    <p:sldId id="358" r:id="rId59"/>
    <p:sldId id="321" r:id="rId60"/>
    <p:sldId id="322" r:id="rId61"/>
    <p:sldId id="324" r:id="rId62"/>
    <p:sldId id="325" r:id="rId63"/>
    <p:sldId id="326" r:id="rId64"/>
    <p:sldId id="328" r:id="rId65"/>
    <p:sldId id="329" r:id="rId66"/>
    <p:sldId id="359" r:id="rId67"/>
    <p:sldId id="392" r:id="rId68"/>
    <p:sldId id="331" r:id="rId69"/>
    <p:sldId id="332" r:id="rId70"/>
    <p:sldId id="360" r:id="rId71"/>
    <p:sldId id="361" r:id="rId72"/>
    <p:sldId id="362" r:id="rId73"/>
    <p:sldId id="363" r:id="rId74"/>
    <p:sldId id="364" r:id="rId75"/>
    <p:sldId id="334" r:id="rId76"/>
    <p:sldId id="365" r:id="rId77"/>
    <p:sldId id="335" r:id="rId78"/>
    <p:sldId id="336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83" r:id="rId88"/>
    <p:sldId id="387" r:id="rId89"/>
    <p:sldId id="393" r:id="rId90"/>
    <p:sldId id="367" r:id="rId91"/>
    <p:sldId id="368" r:id="rId92"/>
    <p:sldId id="369" r:id="rId93"/>
    <p:sldId id="370" r:id="rId94"/>
    <p:sldId id="371" r:id="rId95"/>
    <p:sldId id="372" r:id="rId96"/>
    <p:sldId id="373" r:id="rId97"/>
    <p:sldId id="374" r:id="rId98"/>
    <p:sldId id="375" r:id="rId99"/>
    <p:sldId id="376" r:id="rId100"/>
    <p:sldId id="377" r:id="rId101"/>
    <p:sldId id="378" r:id="rId102"/>
    <p:sldId id="384" r:id="rId103"/>
    <p:sldId id="386" r:id="rId104"/>
    <p:sldId id="381" r:id="rId105"/>
    <p:sldId id="394" r:id="rId106"/>
    <p:sldId id="395" r:id="rId107"/>
    <p:sldId id="396" r:id="rId108"/>
    <p:sldId id="397" r:id="rId109"/>
    <p:sldId id="346" r:id="rId110"/>
    <p:sldId id="390" r:id="rId111"/>
    <p:sldId id="391" r:id="rId112"/>
  </p:sldIdLst>
  <p:sldSz cx="9144000" cy="6858000" type="screen4x3"/>
  <p:notesSz cx="7099300" cy="10234613"/>
  <p:defaultTextStyle>
    <a:defPPr>
      <a:defRPr lang="en-GB"/>
    </a:defPPr>
    <a:lvl1pPr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742950" indent="-28575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FFFF99"/>
    <a:srgbClr val="800080"/>
    <a:srgbClr val="00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33" autoAdjust="0"/>
    <p:restoredTop sz="94344" autoAdjust="0"/>
  </p:normalViewPr>
  <p:slideViewPr>
    <p:cSldViewPr>
      <p:cViewPr>
        <p:scale>
          <a:sx n="70" d="100"/>
          <a:sy n="70" d="100"/>
        </p:scale>
        <p:origin x="-1218" y="-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212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t" anchorCtr="0" compatLnSpc="1">
            <a:prstTxWarp prst="textNoShape">
              <a:avLst/>
            </a:prstTxWarp>
          </a:bodyPr>
          <a:lstStyle>
            <a:lvl1pPr algn="l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t" anchorCtr="0" compatLnSpc="1">
            <a:prstTxWarp prst="textNoShape">
              <a:avLst/>
            </a:prstTxWarp>
          </a:bodyPr>
          <a:lstStyle>
            <a:lvl1pPr algn="r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b" anchorCtr="0" compatLnSpc="1">
            <a:prstTxWarp prst="textNoShape">
              <a:avLst/>
            </a:prstTxWarp>
          </a:bodyPr>
          <a:lstStyle>
            <a:lvl1pPr algn="l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b" anchorCtr="0" compatLnSpc="1">
            <a:prstTxWarp prst="textNoShape">
              <a:avLst/>
            </a:prstTxWarp>
          </a:bodyPr>
          <a:lstStyle>
            <a:lvl1pPr algn="r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314A3B49-AC10-475E-BA5A-3A7DF931368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219360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2288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t" anchorCtr="0" compatLnSpc="1">
            <a:prstTxWarp prst="textNoShape">
              <a:avLst/>
            </a:prstTxWarp>
          </a:bodyPr>
          <a:lstStyle>
            <a:lvl1pPr algn="l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/>
          </p:nvPr>
        </p:nvSpPr>
        <p:spPr bwMode="auto">
          <a:xfrm>
            <a:off x="4022725" y="0"/>
            <a:ext cx="3062288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t" anchorCtr="0" compatLnSpc="1">
            <a:prstTxWarp prst="textNoShape">
              <a:avLst/>
            </a:prstTxWarp>
          </a:bodyPr>
          <a:lstStyle>
            <a:lvl1pPr algn="r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53" name="Rectangle 1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3775" y="768350"/>
            <a:ext cx="5097463" cy="38227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61" name="Rectangle 13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67375" cy="4592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0" y="9723438"/>
            <a:ext cx="3062288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b" anchorCtr="0" compatLnSpc="1">
            <a:prstTxWarp prst="textNoShape">
              <a:avLst/>
            </a:prstTxWarp>
          </a:bodyPr>
          <a:lstStyle>
            <a:lvl1pPr algn="l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4022725" y="9723438"/>
            <a:ext cx="3062288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b" anchorCtr="0" compatLnSpc="1">
            <a:prstTxWarp prst="textNoShape">
              <a:avLst/>
            </a:prstTxWarp>
          </a:bodyPr>
          <a:lstStyle>
            <a:lvl1pPr algn="r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FAEB1F18-E4D9-42ED-AD84-B30D144CA40D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6554535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E1C230F-98C8-478C-8D31-BBCC59C995F0}" type="slidenum">
              <a:rPr lang="en-GB" altLang="ca-ES" sz="1200" b="0">
                <a:solidFill>
                  <a:srgbClr val="000000"/>
                </a:solidFill>
                <a:latin typeface="Arial" charset="0"/>
              </a:rPr>
              <a:pPr eaLnBrk="1" hangingPunct="1"/>
              <a:t>1</a:t>
            </a:fld>
            <a:endParaRPr lang="en-GB" altLang="ca-ES" sz="12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altLang="ca-ES"/>
          </a:p>
        </p:txBody>
      </p:sp>
      <p:sp>
        <p:nvSpPr>
          <p:cNvPr id="11268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09613" y="4860925"/>
            <a:ext cx="5668962" cy="45942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023" tIns="45511" rIns="91023" bIns="45511" anchor="ctr"/>
          <a:lstStyle/>
          <a:p>
            <a:pPr eaLnBrk="1" hangingPunct="1"/>
            <a:endParaRPr lang="es-ES" altLang="ca-E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5A2C233-CE52-4E0E-8906-8B0B68A3471C}" type="slidenum">
              <a:rPr lang="en-US" altLang="ca-ES" sz="1300">
                <a:latin typeface="Calibri" pitchFamily="34" charset="0"/>
              </a:rPr>
              <a:pPr eaLnBrk="1" hangingPunct="1"/>
              <a:t>33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4C5972B-2E90-4FB6-BCB5-324227FEA852}" type="slidenum">
              <a:rPr lang="en-US" altLang="ca-ES" sz="1300">
                <a:latin typeface="Calibri" pitchFamily="34" charset="0"/>
              </a:rPr>
              <a:pPr eaLnBrk="1" hangingPunct="1"/>
              <a:t>36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7390687-96B7-45F6-8FC3-992B4BB43732}" type="slidenum">
              <a:rPr lang="en-US" altLang="ca-ES" sz="1300">
                <a:latin typeface="Calibri" pitchFamily="34" charset="0"/>
              </a:rPr>
              <a:pPr eaLnBrk="1" hangingPunct="1"/>
              <a:t>37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C2C5E75-660C-4FB8-9D8E-32207729591F}" type="slidenum">
              <a:rPr lang="en-US" altLang="ca-ES" sz="1300">
                <a:latin typeface="Calibri" pitchFamily="34" charset="0"/>
              </a:rPr>
              <a:pPr eaLnBrk="1" hangingPunct="1"/>
              <a:t>38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A18EE96-F7D7-497E-912B-44058CAB196C}" type="slidenum">
              <a:rPr lang="en-US" altLang="ca-ES" sz="1300">
                <a:latin typeface="Calibri" pitchFamily="34" charset="0"/>
              </a:rPr>
              <a:pPr eaLnBrk="1" hangingPunct="1"/>
              <a:t>39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23BC404-D044-4FCE-BB2F-4D44910134CC}" type="slidenum">
              <a:rPr lang="en-US" altLang="ca-ES" sz="1300">
                <a:latin typeface="Calibri" pitchFamily="34" charset="0"/>
              </a:rPr>
              <a:pPr eaLnBrk="1" hangingPunct="1"/>
              <a:t>40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6D5FB9BD-6417-4202-BE0C-C3E386E5A69B}" type="slidenum">
              <a:rPr lang="en-US" altLang="ca-ES" sz="1300">
                <a:latin typeface="Calibri" pitchFamily="34" charset="0"/>
              </a:rPr>
              <a:pPr eaLnBrk="1" hangingPunct="1"/>
              <a:t>42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AD1E08B4-DF1D-4DC1-AEF5-CDD1C6406103}" type="slidenum">
              <a:rPr lang="en-US" altLang="ca-ES" sz="1300">
                <a:latin typeface="Calibri" pitchFamily="34" charset="0"/>
              </a:rPr>
              <a:pPr eaLnBrk="1" hangingPunct="1"/>
              <a:t>43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ca-ES" smtClean="0"/>
          </a:p>
          <a:p>
            <a:pPr eaLnBrk="1" hangingPunct="1"/>
            <a:endParaRPr lang="en-US" altLang="ca-E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3AB4626-18E0-4116-8DE6-786BE242211F}" type="slidenum">
              <a:rPr lang="en-US" altLang="ca-ES" sz="1300">
                <a:latin typeface="Calibri" pitchFamily="34" charset="0"/>
              </a:rPr>
              <a:pPr eaLnBrk="1" hangingPunct="1"/>
              <a:t>44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B6B6A605-CE09-44C9-BB53-785EEC8872F7}" type="slidenum">
              <a:rPr lang="en-US" altLang="ca-ES" sz="1300">
                <a:latin typeface="Calibri" pitchFamily="34" charset="0"/>
              </a:rPr>
              <a:pPr eaLnBrk="1" hangingPunct="1"/>
              <a:t>45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01F0D8B-AC26-4EBB-A61C-0B267D0588F8}" type="slidenum">
              <a:rPr lang="en-GB" altLang="ca-ES" sz="1200" b="0">
                <a:solidFill>
                  <a:srgbClr val="000000"/>
                </a:solidFill>
                <a:latin typeface="Arial" charset="0"/>
              </a:rPr>
              <a:pPr eaLnBrk="1" hangingPunct="1"/>
              <a:t>2</a:t>
            </a:fld>
            <a:endParaRPr lang="en-GB" altLang="ca-ES" sz="12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291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altLang="ca-ES"/>
          </a:p>
        </p:txBody>
      </p:sp>
      <p:sp>
        <p:nvSpPr>
          <p:cNvPr id="12292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09613" y="4860925"/>
            <a:ext cx="5668962" cy="45942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023" tIns="45511" rIns="91023" bIns="45511" anchor="ctr"/>
          <a:lstStyle/>
          <a:p>
            <a:pPr eaLnBrk="1" hangingPunct="1"/>
            <a:endParaRPr lang="es-ES" altLang="ca-E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F0A61EF-4CF6-46D3-AE8F-EAC9E3E6DF6A}" type="slidenum">
              <a:rPr lang="en-US" altLang="ca-ES" sz="1300">
                <a:latin typeface="Calibri" pitchFamily="34" charset="0"/>
              </a:rPr>
              <a:pPr eaLnBrk="1" hangingPunct="1"/>
              <a:t>46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3336B7D-3821-4F84-AAA6-6F677DA7D766}" type="slidenum">
              <a:rPr lang="en-US" altLang="ca-ES" sz="1300">
                <a:latin typeface="Calibri" pitchFamily="34" charset="0"/>
              </a:rPr>
              <a:pPr eaLnBrk="1" hangingPunct="1"/>
              <a:t>47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BE8F3A48-28C4-4552-B1DF-F79D670A8E13}" type="slidenum">
              <a:rPr lang="en-US" altLang="ca-ES" sz="1300">
                <a:latin typeface="Calibri" pitchFamily="34" charset="0"/>
              </a:rPr>
              <a:pPr eaLnBrk="1" hangingPunct="1"/>
              <a:t>48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085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D1BA8659-8CB2-4FD7-BEC4-3C6D5BF960EC}" type="slidenum">
              <a:rPr lang="en-US" altLang="ca-ES" sz="1300">
                <a:latin typeface="Calibri" pitchFamily="34" charset="0"/>
              </a:rPr>
              <a:pPr eaLnBrk="1" hangingPunct="1"/>
              <a:t>49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19353619-09D2-433F-B718-3B514212E2CF}" type="slidenum">
              <a:rPr lang="en-US" altLang="ca-ES" sz="1300">
                <a:latin typeface="Calibri" pitchFamily="34" charset="0"/>
              </a:rPr>
              <a:pPr eaLnBrk="1" hangingPunct="1"/>
              <a:t>51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B390444-E263-47B3-9126-A72F689761B3}" type="slidenum">
              <a:rPr lang="en-US" altLang="ca-ES" sz="1300">
                <a:latin typeface="Calibri" pitchFamily="34" charset="0"/>
              </a:rPr>
              <a:pPr eaLnBrk="1" hangingPunct="1"/>
              <a:t>52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C0C2E140-2D68-42C8-9D3F-AE914668C340}" type="slidenum">
              <a:rPr lang="en-US" altLang="ca-ES" sz="1300">
                <a:solidFill>
                  <a:srgbClr val="000000"/>
                </a:solidFill>
              </a:rPr>
              <a:pPr eaLnBrk="1" hangingPunct="1"/>
              <a:t>54</a:t>
            </a:fld>
            <a:endParaRPr lang="en-US" altLang="ca-ES" sz="1300">
              <a:solidFill>
                <a:srgbClr val="000000"/>
              </a:solidFill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61155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17769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2C242E-0572-8D40-84FC-5FE2E5BC2A3B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62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8100" cy="38385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ca-E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21875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67819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46760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E8A507-921F-364B-ACBF-D4AEBEF8A13B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ko-KR">
                <a:ea typeface="맑은 고딕" charset="0"/>
                <a:cs typeface="맑은 고딕" charset="0"/>
              </a:rPr>
              <a:t>Consequtive basepairs</a:t>
            </a: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85170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E8A507-921F-364B-ACBF-D4AEBEF8A13B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ko-KR">
                <a:ea typeface="맑은 고딕" charset="0"/>
                <a:cs typeface="맑은 고딕" charset="0"/>
              </a:rPr>
              <a:t>Consequtive basepairs</a:t>
            </a: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49649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5A85C-44CA-2E4D-8F93-FE4A2045E4B9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78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Whenever you do multiple tests, need to correct the p-values</a:t>
            </a:r>
          </a:p>
          <a:p>
            <a:pPr eaLnBrk="1" hangingPunct="1"/>
            <a:r>
              <a:rPr lang="en-US" i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Remind audience of p-value definition</a:t>
            </a:r>
          </a:p>
          <a:p>
            <a:pPr eaLnBrk="1" hangingPunct="1"/>
            <a:r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Motivating example: Do 20 tests at a p-value of 0.05, expect one false positive</a:t>
            </a:r>
          </a:p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1899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451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8100" cy="3838575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ca-E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04254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10834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1083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447185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0021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8957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1C20FA-96A1-4A60-9A14-5BDFE2950C15}" type="slidenum">
              <a:rPr lang="es-ES" altLang="x-none"/>
              <a:pPr/>
              <a:t>90</a:t>
            </a:fld>
            <a:endParaRPr lang="es-ES" altLang="x-none"/>
          </a:p>
        </p:txBody>
      </p:sp>
      <p:sp>
        <p:nvSpPr>
          <p:cNvPr id="757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05FFA6-6424-4BC1-B90F-2E2244915D38}" type="slidenum">
              <a:rPr lang="es-ES" altLang="x-none"/>
              <a:pPr/>
              <a:t>91</a:t>
            </a:fld>
            <a:endParaRPr lang="es-ES" altLang="x-none"/>
          </a:p>
        </p:txBody>
      </p:sp>
      <p:sp>
        <p:nvSpPr>
          <p:cNvPr id="768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985264-89DA-478D-923B-7D80C4505EFF}" type="slidenum">
              <a:rPr lang="es-ES" altLang="x-none"/>
              <a:pPr/>
              <a:t>92</a:t>
            </a:fld>
            <a:endParaRPr lang="es-ES" altLang="x-none"/>
          </a:p>
        </p:txBody>
      </p:sp>
      <p:sp>
        <p:nvSpPr>
          <p:cNvPr id="778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06B751-7BDF-403C-8CA8-1E65B39D9AC1}" type="slidenum">
              <a:rPr lang="es-ES" altLang="x-none"/>
              <a:pPr/>
              <a:t>93</a:t>
            </a:fld>
            <a:endParaRPr lang="es-ES" altLang="x-none"/>
          </a:p>
        </p:txBody>
      </p:sp>
      <p:sp>
        <p:nvSpPr>
          <p:cNvPr id="788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BF046A4-7134-4FDA-AC40-02344580388F}" type="slidenum">
              <a:rPr lang="en-US" altLang="ca-ES" sz="1300">
                <a:latin typeface="Calibri" pitchFamily="34" charset="0"/>
              </a:rPr>
              <a:pPr eaLnBrk="1" hangingPunct="1"/>
              <a:t>25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110F24-2B2A-41CF-9E8C-2C17829D2D00}" type="slidenum">
              <a:rPr lang="es-ES" altLang="x-none"/>
              <a:pPr/>
              <a:t>94</a:t>
            </a:fld>
            <a:endParaRPr lang="es-ES" altLang="x-none"/>
          </a:p>
        </p:txBody>
      </p:sp>
      <p:sp>
        <p:nvSpPr>
          <p:cNvPr id="798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563512-B1DF-42EE-8CD7-81A82D69E8F6}" type="slidenum">
              <a:rPr lang="es-ES" altLang="x-none"/>
              <a:pPr/>
              <a:t>95</a:t>
            </a:fld>
            <a:endParaRPr lang="es-ES" altLang="x-none"/>
          </a:p>
        </p:txBody>
      </p:sp>
      <p:sp>
        <p:nvSpPr>
          <p:cNvPr id="808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D7B40F-EAC0-4E5E-8666-05EDB141E788}" type="slidenum">
              <a:rPr lang="es-ES" altLang="x-none"/>
              <a:pPr/>
              <a:t>96</a:t>
            </a:fld>
            <a:endParaRPr lang="es-ES" altLang="x-none"/>
          </a:p>
        </p:txBody>
      </p:sp>
      <p:sp>
        <p:nvSpPr>
          <p:cNvPr id="819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F52CFC-E121-4068-A23D-99F57D910163}" type="slidenum">
              <a:rPr lang="es-ES" altLang="x-none"/>
              <a:pPr/>
              <a:t>97</a:t>
            </a:fld>
            <a:endParaRPr lang="es-ES" altLang="x-none"/>
          </a:p>
        </p:txBody>
      </p:sp>
      <p:sp>
        <p:nvSpPr>
          <p:cNvPr id="829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48C5A8-70AF-4AD1-B288-E3F9B74E7D3D}" type="slidenum">
              <a:rPr lang="es-ES" altLang="x-none"/>
              <a:pPr/>
              <a:t>98</a:t>
            </a:fld>
            <a:endParaRPr lang="es-ES" altLang="x-none"/>
          </a:p>
        </p:txBody>
      </p:sp>
      <p:sp>
        <p:nvSpPr>
          <p:cNvPr id="839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31A0CD-191E-4A5C-B6C6-D2A31DF33FEC}" type="slidenum">
              <a:rPr lang="es-ES" altLang="x-none"/>
              <a:pPr/>
              <a:t>99</a:t>
            </a:fld>
            <a:endParaRPr lang="es-ES" altLang="x-none"/>
          </a:p>
        </p:txBody>
      </p:sp>
      <p:sp>
        <p:nvSpPr>
          <p:cNvPr id="849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D6B777-35CE-4186-8D16-028747BD4A7A}" type="slidenum">
              <a:rPr lang="es-ES" altLang="x-none"/>
              <a:pPr/>
              <a:t>100</a:t>
            </a:fld>
            <a:endParaRPr lang="es-ES" altLang="x-none"/>
          </a:p>
        </p:txBody>
      </p:sp>
      <p:sp>
        <p:nvSpPr>
          <p:cNvPr id="860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CD765B-BEAF-4782-B993-BE40A16064FB}" type="slidenum">
              <a:rPr lang="es-ES" altLang="x-none"/>
              <a:pPr/>
              <a:t>101</a:t>
            </a:fld>
            <a:endParaRPr lang="es-ES" altLang="x-none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CD765B-BEAF-4782-B993-BE40A16064FB}" type="slidenum">
              <a:rPr lang="es-ES" altLang="x-none"/>
              <a:pPr/>
              <a:t>102</a:t>
            </a:fld>
            <a:endParaRPr lang="es-ES" altLang="x-none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CD765B-BEAF-4782-B993-BE40A16064FB}" type="slidenum">
              <a:rPr lang="es-ES" altLang="x-none"/>
              <a:pPr/>
              <a:t>103</a:t>
            </a:fld>
            <a:endParaRPr lang="es-ES" altLang="x-none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76AC913-3C8A-45F0-B601-C0C35B813211}" type="slidenum">
              <a:rPr lang="en-US" altLang="ca-ES" sz="1300">
                <a:latin typeface="Calibri" pitchFamily="34" charset="0"/>
              </a:rPr>
              <a:pPr eaLnBrk="1" hangingPunct="1"/>
              <a:t>26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A81A40-3BFD-4787-A7EB-C667498F92F3}" type="slidenum">
              <a:rPr lang="es-ES" altLang="x-none"/>
              <a:pPr/>
              <a:t>104</a:t>
            </a:fld>
            <a:endParaRPr lang="es-ES" altLang="x-none"/>
          </a:p>
        </p:txBody>
      </p:sp>
      <p:sp>
        <p:nvSpPr>
          <p:cNvPr id="901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119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02D43A-D4FE-4428-94FC-D6C50F077AF1}" type="slidenum">
              <a:rPr lang="en-US" altLang="ca-ES" sz="1300">
                <a:latin typeface="Calibri" pitchFamily="34" charset="0"/>
              </a:rPr>
              <a:pPr eaLnBrk="1" hangingPunct="1"/>
              <a:t>27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D62E3BE-4BF5-4ED7-9F22-B36917194113}" type="slidenum">
              <a:rPr lang="en-US" altLang="ca-ES" sz="1300">
                <a:latin typeface="Calibri" pitchFamily="34" charset="0"/>
              </a:rPr>
              <a:pPr eaLnBrk="1" hangingPunct="1"/>
              <a:t>28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90965ED-C67B-4B0C-B5E0-7B8932407D5F}" type="slidenum">
              <a:rPr lang="en-US" altLang="ca-ES" sz="1300">
                <a:latin typeface="Calibri" pitchFamily="34" charset="0"/>
              </a:rPr>
              <a:pPr eaLnBrk="1" hangingPunct="1"/>
              <a:t>31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FFEEC1-934E-4899-AE6B-E332D3B95091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06231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085A4-9CA1-49D1-A775-ADC81D49C20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930179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1A04B6-6359-49D6-8565-6BAEB6C3DA1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083466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228600"/>
            <a:ext cx="6337300" cy="7921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590800" y="6356350"/>
            <a:ext cx="3962400" cy="365125"/>
          </a:xfrm>
          <a:ln/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67738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19400" y="6356350"/>
            <a:ext cx="3657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213559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A7CF1-C180-4776-96CD-72C58A164E4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422335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06A449-3F70-4FFE-9B67-797A7A73B8E7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84556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964F8-7EA5-4EAD-9376-6B03B62AEDC4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92140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ca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759004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8862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187610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5896A-CEDE-4A30-AE6B-0C5109A7ADF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8" name="3 Marcador de pie de página"/>
          <p:cNvSpPr txBox="1">
            <a:spLocks/>
          </p:cNvSpPr>
          <p:nvPr userDrawn="1"/>
        </p:nvSpPr>
        <p:spPr>
          <a:xfrm>
            <a:off x="2743200" y="6356350"/>
            <a:ext cx="373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ctr" defTabSz="449263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3182662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7EF2E9-FC19-45AF-A5C0-4B0B04A1D94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11559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56AB4B5-CD48-4FE9-9C91-E3205090F62E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44693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alexsanchezpla/scripts/master/Exemple_Analisis_BioC/results/ExpressAndTop_AvsB.csv2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mc/articles/PMC3541212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1.png"/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jpe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11" Type="http://schemas.openxmlformats.org/officeDocument/2006/relationships/image" Target="../media/image85.jpeg"/><Relationship Id="rId5" Type="http://schemas.openxmlformats.org/officeDocument/2006/relationships/image" Target="../media/image79.jpeg"/><Relationship Id="rId15" Type="http://schemas.openxmlformats.org/officeDocument/2006/relationships/image" Target="../media/image88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jpeg"/><Relationship Id="rId14" Type="http://schemas.openxmlformats.org/officeDocument/2006/relationships/image" Target="../media/image8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sanchezpla/scripts/tree/master/Exemple_Analisis_BioC" TargetMode="External"/><Relationship Id="rId2" Type="http://schemas.openxmlformats.org/officeDocument/2006/relationships/hyperlink" Target="http://www.ncbi.nlm.nih.gov/pubmed/15897907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.ncifcrf.gov/helps/demo1.txt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rabidopsis.org/" TargetMode="External"/><Relationship Id="rId3" Type="http://schemas.openxmlformats.org/officeDocument/2006/relationships/hyperlink" Target="http://www.fruitfly.org/" TargetMode="External"/><Relationship Id="rId7" Type="http://schemas.openxmlformats.org/officeDocument/2006/relationships/hyperlink" Target="http://www.yeastgenome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bi.ac.uk/interpro/" TargetMode="External"/><Relationship Id="rId5" Type="http://schemas.openxmlformats.org/officeDocument/2006/relationships/hyperlink" Target="http://www.ebi.ac.uk/uniprot/" TargetMode="External"/><Relationship Id="rId4" Type="http://schemas.openxmlformats.org/officeDocument/2006/relationships/hyperlink" Target="http://www.sanger.ac.uk/Projects/S_pombe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gene.org/" TargetMode="External"/><Relationship Id="rId2" Type="http://schemas.openxmlformats.org/officeDocument/2006/relationships/hyperlink" Target="http://www.biocyc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genuity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1981200"/>
            <a:ext cx="8382000" cy="1470025"/>
          </a:xfrm>
          <a:noFill/>
        </p:spPr>
        <p:txBody>
          <a:bodyPr lIns="90000" tIns="46800" rIns="90000" bIns="46800"/>
          <a:lstStyle/>
          <a:p>
            <a:pPr>
              <a:lnSpc>
                <a:spcPct val="8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ca-ES" altLang="ca-ES" dirty="0" err="1" smtClean="0"/>
              <a:t>An</a:t>
            </a:r>
            <a:r>
              <a:rPr lang="ca-ES" altLang="ca-ES" dirty="0" smtClean="0"/>
              <a:t> </a:t>
            </a:r>
            <a:r>
              <a:rPr lang="ca-ES" altLang="ca-ES" dirty="0" err="1" smtClean="0"/>
              <a:t>Introduction</a:t>
            </a:r>
            <a:r>
              <a:rPr lang="ca-ES" altLang="ca-ES" dirty="0" smtClean="0"/>
              <a:t> to </a:t>
            </a:r>
            <a:r>
              <a:rPr lang="ca-ES" altLang="ca-ES" dirty="0" err="1" smtClean="0"/>
              <a:t>Pathway</a:t>
            </a:r>
            <a:r>
              <a:rPr lang="ca-ES" altLang="ca-ES" dirty="0" smtClean="0"/>
              <a:t> </a:t>
            </a:r>
            <a:r>
              <a:rPr lang="ca-ES" altLang="ca-ES" dirty="0" err="1" smtClean="0"/>
              <a:t>Analysis</a:t>
            </a:r>
            <a:endParaRPr lang="ca-ES" altLang="ca-ES" dirty="0" smtClean="0"/>
          </a:p>
        </p:txBody>
      </p:sp>
      <p:sp>
        <p:nvSpPr>
          <p:cNvPr id="2051" name="Rectangle 6"/>
          <p:cNvSpPr>
            <a:spLocks noChangeArrowheads="1"/>
          </p:cNvSpPr>
          <p:nvPr/>
        </p:nvSpPr>
        <p:spPr bwMode="auto">
          <a:xfrm>
            <a:off x="2438400" y="4572000"/>
            <a:ext cx="441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Statistics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Bioinformatics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Research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Group</a:t>
            </a:r>
            <a:endParaRPr lang="es-ES" altLang="ca-ES" sz="1600" b="0" i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Statistics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department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Universitat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de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Barelona</a:t>
            </a:r>
            <a:endParaRPr lang="es-ES" altLang="ca-ES" sz="1600" b="0" i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endParaRPr lang="es-ES" altLang="ca-ES" sz="1600" b="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Statistics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Bioinformatics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Unit</a:t>
            </a:r>
            <a:endParaRPr lang="es-ES" altLang="ca-ES" sz="1600" b="0" i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Vall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d’Hebron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Institut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de Recerca</a:t>
            </a: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2743200" y="3657600"/>
            <a:ext cx="35210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buSzPct val="100000"/>
            </a:pPr>
            <a:r>
              <a:rPr lang="es-ES" altLang="ca-ES" sz="3200" b="0" dirty="0">
                <a:solidFill>
                  <a:srgbClr val="000000"/>
                </a:solidFill>
                <a:latin typeface="Arial" charset="0"/>
              </a:rPr>
              <a:t>Alex Sánchez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346492"/>
            <a:ext cx="1198563" cy="506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5467350"/>
            <a:ext cx="1752600" cy="400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4515677"/>
            <a:ext cx="1198563" cy="622937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515677"/>
            <a:ext cx="990600" cy="6114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2" descr="http://www.cell.com/cms/attachment/576428/4291234/gr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69" y="1268414"/>
            <a:ext cx="5321131" cy="504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4800" y="274637"/>
            <a:ext cx="8305800" cy="792163"/>
          </a:xfrm>
        </p:spPr>
        <p:txBody>
          <a:bodyPr>
            <a:noAutofit/>
          </a:bodyPr>
          <a:lstStyle/>
          <a:p>
            <a:r>
              <a:rPr lang="es-ES" sz="4800" dirty="0" smtClean="0"/>
              <a:t>(</a:t>
            </a:r>
            <a:r>
              <a:rPr lang="es-ES" sz="4800" dirty="0" err="1" smtClean="0"/>
              <a:t>Bio</a:t>
            </a:r>
            <a:r>
              <a:rPr lang="es-ES" sz="4800" dirty="0" smtClean="0"/>
              <a:t>)</a:t>
            </a:r>
            <a:r>
              <a:rPr lang="es-ES" sz="4800" dirty="0" err="1" smtClean="0"/>
              <a:t>technology</a:t>
            </a:r>
            <a:r>
              <a:rPr lang="es-ES" sz="4800" dirty="0" smtClean="0"/>
              <a:t>: </a:t>
            </a:r>
            <a:r>
              <a:rPr lang="es-ES" sz="4800" dirty="0" err="1" smtClean="0"/>
              <a:t>The</a:t>
            </a:r>
            <a:r>
              <a:rPr lang="es-ES" sz="4800" dirty="0" smtClean="0"/>
              <a:t> “</a:t>
            </a:r>
            <a:r>
              <a:rPr lang="es-ES" sz="4800" dirty="0" err="1" smtClean="0"/>
              <a:t>omics</a:t>
            </a:r>
            <a:r>
              <a:rPr lang="es-ES" sz="4800" dirty="0" smtClean="0"/>
              <a:t>”</a:t>
            </a:r>
            <a:endParaRPr lang="ca-ES" sz="4800" dirty="0"/>
          </a:p>
        </p:txBody>
      </p:sp>
    </p:spTree>
    <p:extLst>
      <p:ext uri="{BB962C8B-B14F-4D97-AF65-F5344CB8AC3E}">
        <p14:creationId xmlns="" xmlns:p14="http://schemas.microsoft.com/office/powerpoint/2010/main" val="38035608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9" y="979489"/>
            <a:ext cx="6370471" cy="4492625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Upload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lists</a:t>
            </a:r>
            <a:r>
              <a:rPr lang="ca-ES" dirty="0" smtClean="0"/>
              <a:t>. </a:t>
            </a:r>
            <a:r>
              <a:rPr lang="ca-ES" dirty="0" err="1" smtClean="0"/>
              <a:t>Define</a:t>
            </a:r>
            <a:r>
              <a:rPr lang="ca-ES" dirty="0" smtClean="0"/>
              <a:t> </a:t>
            </a:r>
            <a:r>
              <a:rPr lang="ca-ES" dirty="0" err="1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20199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0" y="1143000"/>
            <a:ext cx="5451822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65802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0" y="1143000"/>
            <a:ext cx="5451822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Results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02" y="1436688"/>
            <a:ext cx="5982207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970525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0" y="1143000"/>
            <a:ext cx="5451822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Results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02" y="1436688"/>
            <a:ext cx="5982207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7233"/>
            <a:ext cx="6378847" cy="4895663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120406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465586" y="152400"/>
            <a:ext cx="8228281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Ingenuity Pathway Analysis</a:t>
            </a: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5499947" cy="554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9262"/>
          </a:xfrm>
        </p:spPr>
        <p:txBody>
          <a:bodyPr>
            <a:normAutofit fontScale="90000"/>
          </a:bodyPr>
          <a:lstStyle/>
          <a:p>
            <a:r>
              <a:rPr lang="ca-ES" dirty="0" err="1" smtClean="0"/>
              <a:t>Ingenuity</a:t>
            </a:r>
            <a:r>
              <a:rPr lang="ca-ES" dirty="0" smtClean="0"/>
              <a:t> </a:t>
            </a:r>
            <a:r>
              <a:rPr lang="ca-ES" dirty="0" err="1" smtClean="0"/>
              <a:t>Pathways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01199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Exercise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 smtClean="0"/>
              <a:t>Obtain</a:t>
            </a:r>
            <a:r>
              <a:rPr lang="es-ES" sz="2400" dirty="0" smtClean="0"/>
              <a:t> a </a:t>
            </a:r>
            <a:r>
              <a:rPr lang="es-ES" sz="2400" b="1" dirty="0" smtClean="0"/>
              <a:t>gene </a:t>
            </a:r>
            <a:r>
              <a:rPr lang="es-ES" sz="2400" b="1" dirty="0" err="1" smtClean="0"/>
              <a:t>list</a:t>
            </a:r>
            <a:r>
              <a:rPr lang="es-ES" sz="2400" b="1" dirty="0" smtClean="0"/>
              <a:t> </a:t>
            </a:r>
            <a:r>
              <a:rPr lang="es-ES" sz="2400" dirty="0" smtClean="0"/>
              <a:t>and a </a:t>
            </a:r>
            <a:r>
              <a:rPr lang="es-ES" sz="2400" b="1" dirty="0" err="1" smtClean="0"/>
              <a:t>background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list</a:t>
            </a:r>
            <a:r>
              <a:rPr lang="es-ES" sz="2400" b="1" dirty="0" smtClean="0"/>
              <a:t> </a:t>
            </a:r>
            <a:r>
              <a:rPr lang="es-ES" sz="2400" dirty="0" err="1" smtClean="0"/>
              <a:t>from</a:t>
            </a:r>
            <a:r>
              <a:rPr lang="es-ES" sz="2400" dirty="0" smtClean="0"/>
              <a:t> a </a:t>
            </a:r>
            <a:r>
              <a:rPr lang="es-ES" sz="2400" dirty="0" err="1" smtClean="0"/>
              <a:t>differential</a:t>
            </a:r>
            <a:r>
              <a:rPr lang="es-ES" sz="2400" dirty="0" smtClean="0"/>
              <a:t> </a:t>
            </a:r>
            <a:r>
              <a:rPr lang="es-ES" sz="2400" dirty="0" err="1" smtClean="0"/>
              <a:t>expression</a:t>
            </a:r>
            <a:r>
              <a:rPr lang="es-ES" sz="2400" dirty="0" smtClean="0"/>
              <a:t> </a:t>
            </a:r>
            <a:r>
              <a:rPr lang="es-ES" sz="2400" dirty="0" err="1" smtClean="0"/>
              <a:t>analysis</a:t>
            </a:r>
            <a:r>
              <a:rPr lang="es-ES" sz="2400" dirty="0" smtClean="0"/>
              <a:t> (</a:t>
            </a:r>
            <a:r>
              <a:rPr lang="es-ES" sz="2400" dirty="0" err="1" smtClean="0"/>
              <a:t>background</a:t>
            </a:r>
            <a:r>
              <a:rPr lang="es-ES" sz="2400" dirty="0" smtClean="0"/>
              <a:t> </a:t>
            </a:r>
            <a:r>
              <a:rPr lang="es-ES" sz="2400" dirty="0" err="1" smtClean="0"/>
              <a:t>may</a:t>
            </a:r>
            <a:r>
              <a:rPr lang="es-ES" sz="2400" dirty="0" smtClean="0"/>
              <a:t> </a:t>
            </a:r>
            <a:r>
              <a:rPr lang="es-ES" sz="2400" dirty="0" err="1" smtClean="0"/>
              <a:t>be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list</a:t>
            </a:r>
            <a:r>
              <a:rPr lang="es-ES" sz="2400" dirty="0" smtClean="0"/>
              <a:t> of </a:t>
            </a:r>
            <a:r>
              <a:rPr lang="es-ES" sz="2400" b="1" dirty="0" err="1" smtClean="0"/>
              <a:t>all</a:t>
            </a:r>
            <a:r>
              <a:rPr lang="es-ES" sz="2400" dirty="0" smtClean="0"/>
              <a:t> genes </a:t>
            </a:r>
            <a:r>
              <a:rPr lang="es-ES" sz="2400" dirty="0" err="1" smtClean="0"/>
              <a:t>analyzed</a:t>
            </a:r>
            <a:r>
              <a:rPr lang="es-ES" sz="2400" dirty="0" smtClean="0"/>
              <a:t>) (</a:t>
            </a:r>
            <a:r>
              <a:rPr lang="es-ES" sz="2400" dirty="0" err="1" smtClean="0"/>
              <a:t>see</a:t>
            </a:r>
            <a:r>
              <a:rPr lang="es-ES" sz="2400" dirty="0" smtClean="0"/>
              <a:t> </a:t>
            </a:r>
            <a:r>
              <a:rPr lang="es-ES" sz="2400" dirty="0" err="1" smtClean="0"/>
              <a:t>next</a:t>
            </a:r>
            <a:r>
              <a:rPr lang="es-ES" sz="2400" dirty="0" smtClean="0"/>
              <a:t> </a:t>
            </a:r>
            <a:r>
              <a:rPr lang="es-ES" sz="2400" dirty="0" err="1" smtClean="0"/>
              <a:t>slide</a:t>
            </a:r>
            <a:r>
              <a:rPr lang="es-ES" sz="2400" dirty="0" smtClean="0"/>
              <a:t>)</a:t>
            </a:r>
          </a:p>
          <a:p>
            <a:r>
              <a:rPr lang="es-ES" sz="2400" dirty="0" err="1" smtClean="0"/>
              <a:t>Convert</a:t>
            </a:r>
            <a:r>
              <a:rPr lang="es-ES" sz="2400" dirty="0" smtClean="0"/>
              <a:t> </a:t>
            </a:r>
            <a:r>
              <a:rPr lang="es-ES" sz="2400" dirty="0" err="1" smtClean="0"/>
              <a:t>identifiers</a:t>
            </a:r>
            <a:r>
              <a:rPr lang="es-ES" sz="2400" dirty="0" smtClean="0"/>
              <a:t> </a:t>
            </a:r>
            <a:r>
              <a:rPr lang="es-ES" sz="2400" dirty="0" err="1" smtClean="0"/>
              <a:t>into</a:t>
            </a:r>
            <a:r>
              <a:rPr lang="es-ES" sz="2400" dirty="0" smtClean="0"/>
              <a:t> “</a:t>
            </a:r>
            <a:r>
              <a:rPr lang="es-ES" sz="2400" dirty="0" err="1" smtClean="0"/>
              <a:t>Entrez</a:t>
            </a:r>
            <a:r>
              <a:rPr lang="es-ES" sz="2400" dirty="0" smtClean="0"/>
              <a:t>” </a:t>
            </a:r>
            <a:r>
              <a:rPr lang="es-ES" sz="2400" dirty="0" err="1" smtClean="0"/>
              <a:t>ids</a:t>
            </a:r>
            <a:r>
              <a:rPr lang="es-ES" sz="2400" dirty="0" smtClean="0"/>
              <a:t> </a:t>
            </a:r>
            <a:r>
              <a:rPr lang="es-ES" sz="2400" dirty="0" err="1" smtClean="0"/>
              <a:t>if</a:t>
            </a:r>
            <a:r>
              <a:rPr lang="es-ES" sz="2400" dirty="0" smtClean="0"/>
              <a:t> </a:t>
            </a:r>
            <a:r>
              <a:rPr lang="es-ES" sz="2400" dirty="0" err="1" smtClean="0"/>
              <a:t>they</a:t>
            </a:r>
            <a:r>
              <a:rPr lang="es-ES" sz="2400" dirty="0" smtClean="0"/>
              <a:t> are </a:t>
            </a:r>
            <a:r>
              <a:rPr lang="es-ES" sz="2400" dirty="0" err="1" smtClean="0"/>
              <a:t>not</a:t>
            </a:r>
            <a:r>
              <a:rPr lang="es-ES" sz="2400" dirty="0" smtClean="0"/>
              <a:t> </a:t>
            </a:r>
            <a:r>
              <a:rPr lang="es-ES" sz="2400" dirty="0" err="1" smtClean="0"/>
              <a:t>already</a:t>
            </a:r>
            <a:r>
              <a:rPr lang="es-ES" sz="2400" dirty="0" smtClean="0"/>
              <a:t> </a:t>
            </a:r>
            <a:r>
              <a:rPr lang="es-ES" sz="2400" dirty="0" err="1" smtClean="0"/>
              <a:t>converted</a:t>
            </a:r>
            <a:r>
              <a:rPr lang="es-ES" sz="2400" dirty="0" smtClean="0"/>
              <a:t>.</a:t>
            </a:r>
          </a:p>
          <a:p>
            <a:r>
              <a:rPr lang="es-ES" sz="2400" dirty="0" err="1" smtClean="0"/>
              <a:t>Select</a:t>
            </a:r>
            <a:r>
              <a:rPr lang="es-ES" sz="2400" dirty="0" smtClean="0"/>
              <a:t> </a:t>
            </a:r>
            <a:r>
              <a:rPr lang="es-ES" sz="2400" dirty="0" err="1" smtClean="0"/>
              <a:t>two</a:t>
            </a:r>
            <a:r>
              <a:rPr lang="es-ES" sz="2400" dirty="0" smtClean="0"/>
              <a:t> </a:t>
            </a:r>
            <a:r>
              <a:rPr lang="es-ES" sz="2400" dirty="0" err="1" smtClean="0"/>
              <a:t>pathway</a:t>
            </a:r>
            <a:r>
              <a:rPr lang="es-ES" sz="2400" dirty="0" smtClean="0"/>
              <a:t> </a:t>
            </a:r>
            <a:r>
              <a:rPr lang="es-ES" sz="2400" dirty="0" err="1" smtClean="0"/>
              <a:t>analysis</a:t>
            </a:r>
            <a:r>
              <a:rPr lang="es-ES" sz="2400" dirty="0" smtClean="0"/>
              <a:t> </a:t>
            </a:r>
            <a:r>
              <a:rPr lang="es-ES" sz="2400" dirty="0" err="1" smtClean="0"/>
              <a:t>tools</a:t>
            </a:r>
            <a:r>
              <a:rPr lang="es-ES" sz="2400" dirty="0" smtClean="0"/>
              <a:t> </a:t>
            </a:r>
            <a:r>
              <a:rPr lang="es-ES" sz="2400" dirty="0" err="1" smtClean="0"/>
              <a:t>e.g.</a:t>
            </a:r>
            <a:r>
              <a:rPr lang="es-ES" sz="2400" dirty="0" smtClean="0"/>
              <a:t> DAVID and </a:t>
            </a:r>
            <a:r>
              <a:rPr lang="es-ES" sz="2400" dirty="0" err="1" smtClean="0"/>
              <a:t>Babelomics</a:t>
            </a:r>
            <a:endParaRPr lang="es-ES" sz="2400" dirty="0" smtClean="0"/>
          </a:p>
          <a:p>
            <a:r>
              <a:rPr lang="es-ES" sz="2400" dirty="0" smtClean="0"/>
              <a:t>Do a Gene </a:t>
            </a:r>
            <a:r>
              <a:rPr lang="es-ES" sz="2400" dirty="0" err="1" smtClean="0"/>
              <a:t>Enrichment</a:t>
            </a:r>
            <a:r>
              <a:rPr lang="es-ES" sz="2400" dirty="0" smtClean="0"/>
              <a:t> </a:t>
            </a:r>
            <a:r>
              <a:rPr lang="es-ES" sz="2400" dirty="0" err="1" smtClean="0"/>
              <a:t>Analysis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each</a:t>
            </a:r>
            <a:r>
              <a:rPr lang="es-ES" sz="2400" dirty="0" smtClean="0"/>
              <a:t> </a:t>
            </a:r>
            <a:r>
              <a:rPr lang="es-ES" sz="2400" dirty="0" err="1" smtClean="0"/>
              <a:t>tool</a:t>
            </a:r>
            <a:r>
              <a:rPr lang="es-ES" sz="2400" dirty="0" smtClean="0"/>
              <a:t>.</a:t>
            </a:r>
          </a:p>
          <a:p>
            <a:r>
              <a:rPr lang="es-ES" sz="2400" dirty="0" smtClean="0"/>
              <a:t>Compare </a:t>
            </a:r>
            <a:r>
              <a:rPr lang="es-ES" sz="2400" dirty="0" err="1" smtClean="0"/>
              <a:t>the</a:t>
            </a:r>
            <a:r>
              <a:rPr lang="es-ES" sz="2400" dirty="0" smtClean="0"/>
              <a:t> 5-10 top </a:t>
            </a:r>
            <a:r>
              <a:rPr lang="es-ES" sz="2400" dirty="0" err="1" smtClean="0"/>
              <a:t>enriched</a:t>
            </a:r>
            <a:r>
              <a:rPr lang="es-ES" sz="2400" dirty="0" smtClean="0"/>
              <a:t> </a:t>
            </a:r>
            <a:r>
              <a:rPr lang="es-ES" sz="2400" dirty="0" err="1" smtClean="0"/>
              <a:t>categories</a:t>
            </a:r>
            <a:r>
              <a:rPr lang="es-ES" sz="2400" dirty="0" smtClean="0"/>
              <a:t> and </a:t>
            </a:r>
            <a:r>
              <a:rPr lang="es-ES" sz="2400" dirty="0" err="1" smtClean="0"/>
              <a:t>comment</a:t>
            </a:r>
            <a:r>
              <a:rPr lang="es-ES" sz="2400" dirty="0" smtClean="0"/>
              <a:t> </a:t>
            </a:r>
            <a:r>
              <a:rPr lang="es-ES" sz="2400" dirty="0" err="1" smtClean="0"/>
              <a:t>about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differences</a:t>
            </a:r>
            <a:r>
              <a:rPr lang="es-ES" sz="2400" dirty="0" smtClean="0"/>
              <a:t>.</a:t>
            </a:r>
          </a:p>
          <a:p>
            <a:r>
              <a:rPr lang="es-ES" sz="2400" dirty="0" err="1" smtClean="0"/>
              <a:t>Alternatively</a:t>
            </a:r>
            <a:r>
              <a:rPr lang="es-ES" sz="2400" dirty="0" smtClean="0"/>
              <a:t> do </a:t>
            </a:r>
            <a:r>
              <a:rPr lang="es-ES" sz="2400" dirty="0" err="1" smtClean="0"/>
              <a:t>it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R/</a:t>
            </a:r>
            <a:r>
              <a:rPr lang="es-ES" sz="2400" dirty="0" err="1" smtClean="0"/>
              <a:t>Bioconductor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code</a:t>
            </a:r>
            <a:r>
              <a:rPr lang="es-ES" sz="2400" dirty="0" smtClean="0"/>
              <a:t> </a:t>
            </a:r>
            <a:r>
              <a:rPr lang="es-ES" sz="2400" dirty="0" err="1" smtClean="0"/>
              <a:t>from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following</a:t>
            </a:r>
            <a:r>
              <a:rPr lang="es-ES" sz="2400" dirty="0" smtClean="0"/>
              <a:t> </a:t>
            </a:r>
            <a:r>
              <a:rPr lang="es-ES" sz="2400" dirty="0" err="1" smtClean="0"/>
              <a:t>slides</a:t>
            </a:r>
            <a:r>
              <a:rPr lang="es-ES" sz="2400" dirty="0" smtClean="0"/>
              <a:t>.</a:t>
            </a:r>
            <a:endParaRPr lang="es-ES" sz="2400" dirty="0" smtClean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R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prepare </a:t>
            </a:r>
            <a:r>
              <a:rPr lang="es-ES" dirty="0" err="1" smtClean="0"/>
              <a:t>the</a:t>
            </a:r>
            <a:r>
              <a:rPr lang="es-ES" dirty="0" smtClean="0"/>
              <a:t> data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&lt;-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  <a:hlinkClick r:id="rId2"/>
              </a:rPr>
              <a:t>https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  <a:hlinkClick r:id="rId2"/>
              </a:rPr>
              <a:t>://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  <a:hlinkClick r:id="rId2"/>
              </a:rPr>
              <a:t>raw.githubusercontent.com/alexsanchezpla/scripts/master/Exemple_Analisis_BioC/results/ExpressAndTop_AvsB.csv2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,head=TRUE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=";",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dec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=",")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colnames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head(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s-E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geneListUp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&lt;-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unique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s-E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topTab$EntrezsA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topTab$adj.P.Val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&lt;0.05 &amp;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topTab$logFC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&gt; 0] 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length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geneListUp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geneListDown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&lt;-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unique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s-E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topTab$EntrezsA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topTab$adj.P.Val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&lt;0.05 &amp;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topTab$logFC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&lt; 0] 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length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geneListDown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geneUniverse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&lt;-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unique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topTab$EntrezsA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length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geneUniverse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write.csv(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geneListUp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selectedAvsB.up.csv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>
              <a:buNone/>
            </a:pP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write.csv(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geneListDown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selectedAvsB.down.csv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>
              <a:buNone/>
            </a:pP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write.csv(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geneUniverse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="geneUniverse.csv")</a:t>
            </a:r>
            <a:endParaRPr lang="es-ES" sz="16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 </a:t>
            </a:r>
            <a:r>
              <a:rPr lang="es-ES" dirty="0" err="1" smtClean="0"/>
              <a:t>quick</a:t>
            </a:r>
            <a:r>
              <a:rPr lang="es-ES" dirty="0" smtClean="0"/>
              <a:t> ORA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R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s-ES" sz="1400" dirty="0" smtClean="0"/>
              <a:t># </a:t>
            </a:r>
            <a:r>
              <a:rPr lang="es-ES" sz="1400" dirty="0" err="1" smtClean="0"/>
              <a:t>GOAnalysis</a:t>
            </a:r>
            <a:endParaRPr lang="es-ES" sz="1400" dirty="0" smtClean="0"/>
          </a:p>
          <a:p>
            <a:pPr>
              <a:buNone/>
            </a:pPr>
            <a:r>
              <a:rPr lang="es-ES" sz="1400" dirty="0" err="1" smtClean="0"/>
              <a:t>require</a:t>
            </a:r>
            <a:r>
              <a:rPr lang="es-ES" sz="1400" dirty="0" smtClean="0"/>
              <a:t>(</a:t>
            </a:r>
            <a:r>
              <a:rPr lang="es-ES" sz="1400" dirty="0" err="1" smtClean="0"/>
              <a:t>GOstats</a:t>
            </a:r>
            <a:r>
              <a:rPr lang="es-ES" sz="1400" dirty="0" smtClean="0"/>
              <a:t>)</a:t>
            </a:r>
          </a:p>
          <a:p>
            <a:pPr>
              <a:buNone/>
            </a:pPr>
            <a:r>
              <a:rPr lang="es-ES" sz="1400" dirty="0" smtClean="0"/>
              <a:t>## </a:t>
            </a:r>
            <a:r>
              <a:rPr lang="es-ES" sz="1400" dirty="0" smtClean="0"/>
              <a:t>Creamos los "</a:t>
            </a:r>
            <a:r>
              <a:rPr lang="es-ES" sz="1400" dirty="0" err="1" smtClean="0"/>
              <a:t>hiperparametros</a:t>
            </a:r>
            <a:r>
              <a:rPr lang="es-ES" sz="1400" dirty="0" smtClean="0"/>
              <a:t>" en que se basa el </a:t>
            </a:r>
            <a:r>
              <a:rPr lang="es-ES" sz="1400" dirty="0" err="1" smtClean="0"/>
              <a:t>analisis</a:t>
            </a:r>
            <a:endParaRPr lang="es-ES" sz="1400" dirty="0" smtClean="0"/>
          </a:p>
          <a:p>
            <a:pPr>
              <a:buNone/>
            </a:pPr>
            <a:r>
              <a:rPr lang="es-ES" sz="1400" dirty="0" err="1" smtClean="0"/>
              <a:t>GOparams</a:t>
            </a:r>
            <a:r>
              <a:rPr lang="es-ES" sz="1400" dirty="0" smtClean="0"/>
              <a:t> = new("</a:t>
            </a:r>
            <a:r>
              <a:rPr lang="es-ES" sz="1400" dirty="0" err="1" smtClean="0"/>
              <a:t>GOHyperGParams</a:t>
            </a:r>
            <a:r>
              <a:rPr lang="es-ES" sz="1400" dirty="0" smtClean="0"/>
              <a:t>",</a:t>
            </a:r>
          </a:p>
          <a:p>
            <a:pPr>
              <a:buNone/>
            </a:pPr>
            <a:r>
              <a:rPr lang="es-ES" sz="1400" dirty="0" smtClean="0"/>
              <a:t>               </a:t>
            </a:r>
            <a:r>
              <a:rPr lang="es-ES" sz="1400" dirty="0" err="1" smtClean="0"/>
              <a:t>geneIds</a:t>
            </a:r>
            <a:r>
              <a:rPr lang="es-ES" sz="1400" dirty="0" smtClean="0"/>
              <a:t>=</a:t>
            </a:r>
            <a:r>
              <a:rPr lang="es-ES" sz="1400" dirty="0" err="1" smtClean="0"/>
              <a:t>geneListUp</a:t>
            </a:r>
            <a:r>
              <a:rPr lang="es-ES" sz="1400" dirty="0" smtClean="0"/>
              <a:t>, </a:t>
            </a:r>
            <a:r>
              <a:rPr lang="es-ES" sz="1400" dirty="0" err="1" smtClean="0"/>
              <a:t>universeGeneIds</a:t>
            </a:r>
            <a:r>
              <a:rPr lang="es-ES" sz="1400" dirty="0" smtClean="0"/>
              <a:t>=</a:t>
            </a:r>
            <a:r>
              <a:rPr lang="es-ES" sz="1400" dirty="0" err="1" smtClean="0"/>
              <a:t>geneUniverse</a:t>
            </a:r>
            <a:r>
              <a:rPr lang="es-ES" sz="1400" dirty="0" smtClean="0"/>
              <a:t>,  </a:t>
            </a:r>
            <a:r>
              <a:rPr lang="es-ES" sz="1400" dirty="0" err="1" smtClean="0"/>
              <a:t>annotation</a:t>
            </a:r>
            <a:r>
              <a:rPr lang="es-ES" sz="1400" dirty="0" smtClean="0"/>
              <a:t>="</a:t>
            </a:r>
            <a:r>
              <a:rPr lang="es-ES" sz="1400" dirty="0" err="1" smtClean="0"/>
              <a:t>org.Hs.eg.db</a:t>
            </a:r>
            <a:r>
              <a:rPr lang="es-ES" sz="1400" dirty="0" smtClean="0"/>
              <a:t>", </a:t>
            </a:r>
            <a:r>
              <a:rPr lang="es-ES" sz="1400" dirty="0" err="1" smtClean="0"/>
              <a:t>ontology</a:t>
            </a:r>
            <a:r>
              <a:rPr lang="es-ES" sz="1400" dirty="0" smtClean="0"/>
              <a:t>="BP",</a:t>
            </a:r>
          </a:p>
          <a:p>
            <a:pPr>
              <a:buNone/>
            </a:pPr>
            <a:r>
              <a:rPr lang="es-ES" sz="1400" dirty="0" smtClean="0"/>
              <a:t>               </a:t>
            </a:r>
            <a:r>
              <a:rPr lang="es-ES" sz="1400" dirty="0" err="1" smtClean="0"/>
              <a:t>pvalueCutoff</a:t>
            </a:r>
            <a:r>
              <a:rPr lang="es-ES" sz="1400" dirty="0" smtClean="0"/>
              <a:t>=0.001, </a:t>
            </a:r>
            <a:r>
              <a:rPr lang="es-ES" sz="1400" dirty="0" err="1" smtClean="0"/>
              <a:t>conditional</a:t>
            </a:r>
            <a:r>
              <a:rPr lang="es-ES" sz="1400" dirty="0" smtClean="0"/>
              <a:t>=FALSE,  </a:t>
            </a:r>
            <a:r>
              <a:rPr lang="es-ES" sz="1400" dirty="0" err="1" smtClean="0"/>
              <a:t>testDirection</a:t>
            </a:r>
            <a:r>
              <a:rPr lang="es-ES" sz="1400" dirty="0" smtClean="0"/>
              <a:t>="</a:t>
            </a:r>
            <a:r>
              <a:rPr lang="es-ES" sz="1400" dirty="0" err="1" smtClean="0"/>
              <a:t>over</a:t>
            </a:r>
            <a:r>
              <a:rPr lang="es-ES" sz="1400" dirty="0" smtClean="0"/>
              <a:t>")</a:t>
            </a:r>
          </a:p>
          <a:p>
            <a:pPr>
              <a:buNone/>
            </a:pPr>
            <a:r>
              <a:rPr lang="es-ES" sz="1400" dirty="0" err="1" smtClean="0"/>
              <a:t>KEGGparams</a:t>
            </a:r>
            <a:r>
              <a:rPr lang="es-ES" sz="1400" dirty="0" smtClean="0"/>
              <a:t> </a:t>
            </a:r>
            <a:r>
              <a:rPr lang="es-ES" sz="1400" dirty="0" smtClean="0"/>
              <a:t>= new("</a:t>
            </a:r>
            <a:r>
              <a:rPr lang="es-ES" sz="1400" dirty="0" err="1" smtClean="0"/>
              <a:t>KEGGHyperGParams</a:t>
            </a:r>
            <a:r>
              <a:rPr lang="es-ES" sz="1400" dirty="0" smtClean="0"/>
              <a:t>",</a:t>
            </a:r>
          </a:p>
          <a:p>
            <a:pPr>
              <a:buNone/>
            </a:pPr>
            <a:r>
              <a:rPr lang="es-ES" sz="1400" dirty="0" smtClean="0"/>
              <a:t>                 </a:t>
            </a:r>
            <a:r>
              <a:rPr lang="es-ES" sz="1400" dirty="0" err="1" smtClean="0"/>
              <a:t>geneIds</a:t>
            </a:r>
            <a:r>
              <a:rPr lang="es-ES" sz="1400" dirty="0" smtClean="0"/>
              <a:t>=</a:t>
            </a:r>
            <a:r>
              <a:rPr lang="es-ES" sz="1400" dirty="0" err="1" smtClean="0"/>
              <a:t>geneListUp</a:t>
            </a:r>
            <a:r>
              <a:rPr lang="es-ES" sz="1400" dirty="0" smtClean="0"/>
              <a:t>, </a:t>
            </a:r>
            <a:r>
              <a:rPr lang="es-ES" sz="1400" dirty="0" err="1" smtClean="0"/>
              <a:t>universeGeneIds</a:t>
            </a:r>
            <a:r>
              <a:rPr lang="es-ES" sz="1400" dirty="0" smtClean="0"/>
              <a:t>=</a:t>
            </a:r>
            <a:r>
              <a:rPr lang="es-ES" sz="1400" dirty="0" err="1" smtClean="0"/>
              <a:t>geneUniverse</a:t>
            </a:r>
            <a:r>
              <a:rPr lang="es-ES" sz="1400" dirty="0" smtClean="0"/>
              <a:t>,</a:t>
            </a:r>
          </a:p>
          <a:p>
            <a:pPr>
              <a:buNone/>
            </a:pPr>
            <a:r>
              <a:rPr lang="es-ES" sz="1400" dirty="0" smtClean="0"/>
              <a:t>                 </a:t>
            </a:r>
            <a:r>
              <a:rPr lang="es-ES" sz="1400" dirty="0" err="1" smtClean="0"/>
              <a:t>annotation</a:t>
            </a:r>
            <a:r>
              <a:rPr lang="es-ES" sz="1400" dirty="0" smtClean="0"/>
              <a:t>="</a:t>
            </a:r>
            <a:r>
              <a:rPr lang="es-ES" sz="1400" dirty="0" err="1" smtClean="0"/>
              <a:t>org.Hs.eg.db</a:t>
            </a:r>
            <a:r>
              <a:rPr lang="es-ES" sz="1400" dirty="0" smtClean="0"/>
              <a:t>",  </a:t>
            </a:r>
            <a:r>
              <a:rPr lang="es-ES" sz="1400" dirty="0" smtClean="0"/>
              <a:t>      </a:t>
            </a:r>
            <a:r>
              <a:rPr lang="es-ES" sz="1400" dirty="0" err="1" smtClean="0"/>
              <a:t>pvalueCutoff</a:t>
            </a:r>
            <a:r>
              <a:rPr lang="es-ES" sz="1400" dirty="0" smtClean="0"/>
              <a:t>=0.01, </a:t>
            </a:r>
            <a:r>
              <a:rPr lang="es-ES" sz="1400" dirty="0" err="1" smtClean="0"/>
              <a:t>testDirection</a:t>
            </a:r>
            <a:r>
              <a:rPr lang="es-ES" sz="1400" dirty="0" smtClean="0"/>
              <a:t>="</a:t>
            </a:r>
            <a:r>
              <a:rPr lang="es-ES" sz="1400" dirty="0" err="1" smtClean="0"/>
              <a:t>over</a:t>
            </a:r>
            <a:r>
              <a:rPr lang="es-ES" sz="1400" dirty="0" smtClean="0"/>
              <a:t>")</a:t>
            </a:r>
          </a:p>
          <a:p>
            <a:pPr>
              <a:buNone/>
            </a:pPr>
            <a:r>
              <a:rPr lang="es-ES" sz="1400" dirty="0" smtClean="0"/>
              <a:t>## </a:t>
            </a:r>
            <a:r>
              <a:rPr lang="es-ES" sz="1400" dirty="0" smtClean="0"/>
              <a:t>Ejecutamos los </a:t>
            </a:r>
            <a:r>
              <a:rPr lang="es-ES" sz="1400" dirty="0" err="1" smtClean="0"/>
              <a:t>analisis</a:t>
            </a:r>
            <a:endParaRPr lang="es-ES" sz="1400" dirty="0" smtClean="0"/>
          </a:p>
          <a:p>
            <a:pPr>
              <a:buNone/>
            </a:pPr>
            <a:r>
              <a:rPr lang="es-ES" sz="1400" dirty="0" err="1" smtClean="0"/>
              <a:t>GOhyper</a:t>
            </a:r>
            <a:r>
              <a:rPr lang="es-ES" sz="1400" dirty="0" smtClean="0"/>
              <a:t> </a:t>
            </a:r>
            <a:r>
              <a:rPr lang="es-ES" sz="1400" dirty="0" smtClean="0"/>
              <a:t>= </a:t>
            </a:r>
            <a:r>
              <a:rPr lang="es-ES" sz="1400" dirty="0" err="1" smtClean="0"/>
              <a:t>hyperGTest</a:t>
            </a:r>
            <a:r>
              <a:rPr lang="es-ES" sz="1400" dirty="0" smtClean="0"/>
              <a:t>(</a:t>
            </a:r>
            <a:r>
              <a:rPr lang="es-ES" sz="1400" dirty="0" err="1" smtClean="0"/>
              <a:t>GOparams</a:t>
            </a:r>
            <a:r>
              <a:rPr lang="es-ES" sz="1400" dirty="0" smtClean="0"/>
              <a:t>)</a:t>
            </a:r>
          </a:p>
          <a:p>
            <a:pPr>
              <a:buNone/>
            </a:pPr>
            <a:r>
              <a:rPr lang="es-ES" sz="1400" dirty="0" err="1" smtClean="0"/>
              <a:t>KEGGhyper</a:t>
            </a:r>
            <a:r>
              <a:rPr lang="es-ES" sz="1400" dirty="0" smtClean="0"/>
              <a:t> = </a:t>
            </a:r>
            <a:r>
              <a:rPr lang="es-ES" sz="1400" dirty="0" err="1" smtClean="0"/>
              <a:t>hyperGTest</a:t>
            </a:r>
            <a:r>
              <a:rPr lang="es-ES" sz="1400" dirty="0" smtClean="0"/>
              <a:t>(</a:t>
            </a:r>
            <a:r>
              <a:rPr lang="es-ES" sz="1400" dirty="0" err="1" smtClean="0"/>
              <a:t>KEGGparams</a:t>
            </a:r>
            <a:r>
              <a:rPr lang="es-ES" sz="1400" dirty="0" smtClean="0"/>
              <a:t>)</a:t>
            </a:r>
          </a:p>
          <a:p>
            <a:pPr>
              <a:buNone/>
            </a:pPr>
            <a:r>
              <a:rPr lang="es-ES" sz="1400" dirty="0" err="1" smtClean="0"/>
              <a:t>cat</a:t>
            </a:r>
            <a:r>
              <a:rPr lang="es-ES" sz="1400" dirty="0" smtClean="0"/>
              <a:t>("GO\n</a:t>
            </a:r>
            <a:r>
              <a:rPr lang="es-ES" sz="1400" dirty="0" smtClean="0"/>
              <a:t>"); </a:t>
            </a:r>
            <a:r>
              <a:rPr lang="es-ES" sz="1400" dirty="0" err="1" smtClean="0"/>
              <a:t>print</a:t>
            </a:r>
            <a:r>
              <a:rPr lang="es-ES" sz="1400" dirty="0" smtClean="0"/>
              <a:t>(head(</a:t>
            </a:r>
            <a:r>
              <a:rPr lang="es-ES" sz="1400" dirty="0" err="1" smtClean="0"/>
              <a:t>summary</a:t>
            </a:r>
            <a:r>
              <a:rPr lang="es-ES" sz="1400" dirty="0" smtClean="0"/>
              <a:t>(</a:t>
            </a:r>
            <a:r>
              <a:rPr lang="es-ES" sz="1400" dirty="0" err="1" smtClean="0"/>
              <a:t>GOhyper</a:t>
            </a:r>
            <a:r>
              <a:rPr lang="es-ES" sz="1400" dirty="0" smtClean="0"/>
              <a:t>)))</a:t>
            </a:r>
          </a:p>
          <a:p>
            <a:pPr>
              <a:buNone/>
            </a:pPr>
            <a:r>
              <a:rPr lang="es-ES" sz="1400" dirty="0" err="1" smtClean="0"/>
              <a:t>cat</a:t>
            </a:r>
            <a:r>
              <a:rPr lang="es-ES" sz="1400" dirty="0" smtClean="0"/>
              <a:t>("KEGG\n</a:t>
            </a:r>
            <a:r>
              <a:rPr lang="es-ES" sz="1400" dirty="0" smtClean="0"/>
              <a:t>"); </a:t>
            </a:r>
            <a:r>
              <a:rPr lang="es-ES" sz="1400" dirty="0" err="1" smtClean="0"/>
              <a:t>print</a:t>
            </a:r>
            <a:r>
              <a:rPr lang="es-ES" sz="1400" dirty="0" smtClean="0"/>
              <a:t>(head(</a:t>
            </a:r>
            <a:r>
              <a:rPr lang="es-ES" sz="1400" dirty="0" err="1" smtClean="0"/>
              <a:t>summary</a:t>
            </a:r>
            <a:r>
              <a:rPr lang="es-ES" sz="1400" dirty="0" smtClean="0"/>
              <a:t>(</a:t>
            </a:r>
            <a:r>
              <a:rPr lang="es-ES" sz="1400" dirty="0" err="1" smtClean="0"/>
              <a:t>KEGGhyper</a:t>
            </a:r>
            <a:r>
              <a:rPr lang="es-ES" sz="1400" dirty="0" smtClean="0"/>
              <a:t>)))</a:t>
            </a:r>
          </a:p>
          <a:p>
            <a:pPr>
              <a:buNone/>
            </a:pPr>
            <a:r>
              <a:rPr lang="es-ES" sz="1400" dirty="0" smtClean="0"/>
              <a:t>  </a:t>
            </a:r>
            <a:r>
              <a:rPr lang="es-ES" sz="1400" dirty="0" smtClean="0"/>
              <a:t># </a:t>
            </a:r>
            <a:r>
              <a:rPr lang="es-ES" sz="1400" dirty="0" smtClean="0"/>
              <a:t>Creamos un informe </a:t>
            </a:r>
            <a:r>
              <a:rPr lang="es-ES" sz="1400" dirty="0" err="1" smtClean="0"/>
              <a:t>html</a:t>
            </a:r>
            <a:r>
              <a:rPr lang="es-ES" sz="1400" dirty="0" smtClean="0"/>
              <a:t> con los resultados</a:t>
            </a:r>
          </a:p>
          <a:p>
            <a:pPr>
              <a:buNone/>
            </a:pPr>
            <a:r>
              <a:rPr lang="es-ES" sz="1400" dirty="0" err="1" smtClean="0"/>
              <a:t>GOfilename</a:t>
            </a:r>
            <a:r>
              <a:rPr lang="es-ES" sz="1400" dirty="0" smtClean="0"/>
              <a:t> =</a:t>
            </a:r>
            <a:r>
              <a:rPr lang="es-ES" sz="1400" dirty="0" err="1" smtClean="0"/>
              <a:t>file.path</a:t>
            </a:r>
            <a:r>
              <a:rPr lang="es-ES" sz="1400" dirty="0" smtClean="0"/>
              <a:t>(paste("</a:t>
            </a:r>
            <a:r>
              <a:rPr lang="es-ES" sz="1400" dirty="0" err="1" smtClean="0"/>
              <a:t>GOResults.",".html</a:t>
            </a:r>
            <a:r>
              <a:rPr lang="es-ES" sz="1400" dirty="0" smtClean="0"/>
              <a:t>", </a:t>
            </a:r>
            <a:r>
              <a:rPr lang="es-ES" sz="1400" dirty="0" err="1" smtClean="0"/>
              <a:t>sep</a:t>
            </a:r>
            <a:r>
              <a:rPr lang="es-ES" sz="1400" dirty="0" smtClean="0"/>
              <a:t>=""))</a:t>
            </a:r>
          </a:p>
          <a:p>
            <a:pPr>
              <a:buNone/>
            </a:pPr>
            <a:r>
              <a:rPr lang="es-ES" sz="1400" dirty="0" err="1" smtClean="0"/>
              <a:t>KEGGfilename</a:t>
            </a:r>
            <a:r>
              <a:rPr lang="es-ES" sz="1400" dirty="0" smtClean="0"/>
              <a:t> =</a:t>
            </a:r>
            <a:r>
              <a:rPr lang="es-ES" sz="1400" dirty="0" err="1" smtClean="0"/>
              <a:t>file.path</a:t>
            </a:r>
            <a:r>
              <a:rPr lang="es-ES" sz="1400" dirty="0" smtClean="0"/>
              <a:t>(paste("</a:t>
            </a:r>
            <a:r>
              <a:rPr lang="es-ES" sz="1400" dirty="0" err="1" smtClean="0"/>
              <a:t>KEGGResults.",".html</a:t>
            </a:r>
            <a:r>
              <a:rPr lang="es-ES" sz="1400" dirty="0" smtClean="0"/>
              <a:t>", </a:t>
            </a:r>
            <a:r>
              <a:rPr lang="es-ES" sz="1400" dirty="0" err="1" smtClean="0"/>
              <a:t>sep</a:t>
            </a:r>
            <a:r>
              <a:rPr lang="es-ES" sz="1400" dirty="0" smtClean="0"/>
              <a:t>=""))</a:t>
            </a:r>
          </a:p>
          <a:p>
            <a:pPr>
              <a:buNone/>
            </a:pPr>
            <a:r>
              <a:rPr lang="es-ES" sz="1400" dirty="0" err="1" smtClean="0"/>
              <a:t>htmlReport</a:t>
            </a:r>
            <a:r>
              <a:rPr lang="es-ES" sz="1400" dirty="0" smtClean="0"/>
              <a:t>(</a:t>
            </a:r>
            <a:r>
              <a:rPr lang="es-ES" sz="1400" dirty="0" err="1" smtClean="0"/>
              <a:t>GOhyper</a:t>
            </a:r>
            <a:r>
              <a:rPr lang="es-ES" sz="1400" dirty="0" smtClean="0"/>
              <a:t>, </a:t>
            </a:r>
            <a:r>
              <a:rPr lang="es-ES" sz="1400" dirty="0" err="1" smtClean="0"/>
              <a:t>file</a:t>
            </a:r>
            <a:r>
              <a:rPr lang="es-ES" sz="1400" dirty="0" smtClean="0"/>
              <a:t> = </a:t>
            </a:r>
            <a:r>
              <a:rPr lang="es-ES" sz="1400" dirty="0" err="1" smtClean="0"/>
              <a:t>GOfilename</a:t>
            </a:r>
            <a:r>
              <a:rPr lang="es-ES" sz="1400" dirty="0" smtClean="0"/>
              <a:t>, </a:t>
            </a:r>
            <a:r>
              <a:rPr lang="es-ES" sz="1400" dirty="0" err="1" smtClean="0"/>
              <a:t>summary.args</a:t>
            </a:r>
            <a:r>
              <a:rPr lang="es-ES" sz="1400" dirty="0" smtClean="0"/>
              <a:t>=</a:t>
            </a:r>
            <a:r>
              <a:rPr lang="es-ES" sz="1400" dirty="0" err="1" smtClean="0"/>
              <a:t>list</a:t>
            </a:r>
            <a:r>
              <a:rPr lang="es-ES" sz="1400" dirty="0" smtClean="0"/>
              <a:t>("</a:t>
            </a:r>
            <a:r>
              <a:rPr lang="es-ES" sz="1400" dirty="0" err="1" smtClean="0"/>
              <a:t>htmlLinks</a:t>
            </a:r>
            <a:r>
              <a:rPr lang="es-ES" sz="1400" dirty="0" smtClean="0"/>
              <a:t>"=TRUE))</a:t>
            </a:r>
          </a:p>
          <a:p>
            <a:pPr>
              <a:buNone/>
            </a:pPr>
            <a:r>
              <a:rPr lang="es-ES" sz="1400" dirty="0" err="1" smtClean="0"/>
              <a:t>htmlReport</a:t>
            </a:r>
            <a:r>
              <a:rPr lang="es-ES" sz="1400" dirty="0" smtClean="0"/>
              <a:t>(</a:t>
            </a:r>
            <a:r>
              <a:rPr lang="es-ES" sz="1400" dirty="0" err="1" smtClean="0"/>
              <a:t>KEGGhyper</a:t>
            </a:r>
            <a:r>
              <a:rPr lang="es-ES" sz="1400" dirty="0" smtClean="0"/>
              <a:t>, </a:t>
            </a:r>
            <a:r>
              <a:rPr lang="es-ES" sz="1400" dirty="0" err="1" smtClean="0"/>
              <a:t>file</a:t>
            </a:r>
            <a:r>
              <a:rPr lang="es-ES" sz="1400" dirty="0" smtClean="0"/>
              <a:t> = </a:t>
            </a:r>
            <a:r>
              <a:rPr lang="es-ES" sz="1400" dirty="0" err="1" smtClean="0"/>
              <a:t>KEGGfilename</a:t>
            </a:r>
            <a:r>
              <a:rPr lang="es-ES" sz="1400" dirty="0" smtClean="0"/>
              <a:t>, </a:t>
            </a:r>
            <a:r>
              <a:rPr lang="es-ES" sz="1400" dirty="0" err="1" smtClean="0"/>
              <a:t>summary.args</a:t>
            </a:r>
            <a:r>
              <a:rPr lang="es-ES" sz="1400" dirty="0" smtClean="0"/>
              <a:t>=</a:t>
            </a:r>
            <a:r>
              <a:rPr lang="es-ES" sz="1400" dirty="0" err="1" smtClean="0"/>
              <a:t>list</a:t>
            </a:r>
            <a:r>
              <a:rPr lang="es-ES" sz="1400" dirty="0" smtClean="0"/>
              <a:t>("</a:t>
            </a:r>
            <a:r>
              <a:rPr lang="es-ES" sz="1400" dirty="0" err="1" smtClean="0"/>
              <a:t>htmlLinks</a:t>
            </a:r>
            <a:r>
              <a:rPr lang="es-ES" sz="1400" dirty="0" smtClean="0"/>
              <a:t>"=TRUE))</a:t>
            </a:r>
          </a:p>
          <a:p>
            <a:pPr>
              <a:buNone/>
            </a:pPr>
            <a:endParaRPr lang="es-ES" sz="1400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Expected</a:t>
            </a:r>
            <a:r>
              <a:rPr lang="es-ES" dirty="0" smtClean="0"/>
              <a:t> output</a:t>
            </a:r>
            <a:endParaRPr lang="es-ES" dirty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10000"/>
            <a:ext cx="85423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0"/>
            <a:ext cx="884050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844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Pathway Analysis is a useful approach to help gain biological understanding from omics-based studies.</a:t>
            </a:r>
          </a:p>
          <a:p>
            <a:r>
              <a:rPr lang="en-US" sz="2800" dirty="0" smtClean="0"/>
              <a:t>There are many ways, many methods, many tools </a:t>
            </a:r>
            <a:r>
              <a:rPr lang="en-US" sz="2800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Choice of the method should be guided by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 a combination of availability, ease of use and usefulness , 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Usually obtained from a good understanding of how it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Different methods may yield different results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Worth checking!</a:t>
            </a:r>
            <a:endParaRPr lang="en-US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29615" y="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94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life-cycle</a:t>
            </a:r>
            <a:r>
              <a:rPr lang="es-ES" dirty="0" smtClean="0"/>
              <a:t> of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omics-based</a:t>
            </a:r>
            <a:r>
              <a:rPr lang="es-ES" dirty="0" smtClean="0"/>
              <a:t> </a:t>
            </a:r>
            <a:r>
              <a:rPr lang="es-ES" dirty="0" err="1" smtClean="0"/>
              <a:t>study</a:t>
            </a:r>
            <a:endParaRPr lang="ca-ES" dirty="0"/>
          </a:p>
        </p:txBody>
      </p:sp>
      <p:sp>
        <p:nvSpPr>
          <p:cNvPr id="3" name="2 Llamada con línea 1"/>
          <p:cNvSpPr/>
          <p:nvPr/>
        </p:nvSpPr>
        <p:spPr>
          <a:xfrm>
            <a:off x="5251450" y="5638800"/>
            <a:ext cx="2139950" cy="351338"/>
          </a:xfrm>
          <a:prstGeom prst="borderCallout1">
            <a:avLst>
              <a:gd name="adj1" fmla="val 36370"/>
              <a:gd name="adj2" fmla="val -1389"/>
              <a:gd name="adj3" fmla="val 11160"/>
              <a:gd name="adj4" fmla="val -7669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4 CuadroTexto"/>
          <p:cNvSpPr txBox="1"/>
          <p:nvPr/>
        </p:nvSpPr>
        <p:spPr>
          <a:xfrm>
            <a:off x="5251450" y="5638800"/>
            <a:ext cx="2063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Pathway</a:t>
            </a:r>
            <a:r>
              <a:rPr lang="es-ES" sz="1600" b="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ES" sz="1600" b="0" i="1" dirty="0" smtClean="0">
                <a:latin typeface="Arial" panose="020B0604020202020204" pitchFamily="34" charset="0"/>
                <a:cs typeface="Arial" panose="020B0604020202020204" pitchFamily="34" charset="0"/>
              </a:rPr>
              <a:t> !!!</a:t>
            </a:r>
            <a:endParaRPr lang="ca-ES" sz="16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1005514"/>
            <a:ext cx="6768752" cy="527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478019" y="6273740"/>
            <a:ext cx="3986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hlinkClick r:id="rId3"/>
              </a:rPr>
              <a:t>Fang et al. </a:t>
            </a:r>
            <a:r>
              <a:rPr lang="en-US" sz="1800" i="1" dirty="0" smtClean="0">
                <a:hlinkClick r:id="rId3"/>
              </a:rPr>
              <a:t>Cell </a:t>
            </a:r>
            <a:r>
              <a:rPr lang="en-US" sz="1800" i="1" dirty="0" err="1">
                <a:hlinkClick r:id="rId3"/>
              </a:rPr>
              <a:t>Biosci</a:t>
            </a:r>
            <a:r>
              <a:rPr lang="en-US" sz="1800" i="1" dirty="0">
                <a:hlinkClick r:id="rId3"/>
              </a:rPr>
              <a:t>. 2012; 2: 26.</a:t>
            </a:r>
            <a:endParaRPr lang="ca-ES" sz="1800" i="1" dirty="0"/>
          </a:p>
        </p:txBody>
      </p:sp>
    </p:spTree>
    <p:extLst>
      <p:ext uri="{BB962C8B-B14F-4D97-AF65-F5344CB8AC3E}">
        <p14:creationId xmlns="" xmlns:p14="http://schemas.microsoft.com/office/powerpoint/2010/main" val="36345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References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vi-VN" dirty="0"/>
              <a:t>Efron, Bradley, and Robert Tibshirani. 2007. “On Testing the Significance of Sets of Genes.” </a:t>
            </a:r>
            <a:r>
              <a:rPr lang="vi-VN" i="1" dirty="0"/>
              <a:t>The Annals of Applied Statistics</a:t>
            </a:r>
            <a:r>
              <a:rPr lang="vi-VN" dirty="0"/>
              <a:t> 1 (1): 107–29. doi:10.1214/07-AOAS101.</a:t>
            </a:r>
          </a:p>
          <a:p>
            <a:r>
              <a:rPr lang="vi-VN" dirty="0"/>
              <a:t>Irizarry, Rafael A., Chi Wang, Yun Zhou, and Terence P. Speed. 2009. “Gene Set Enrichment Analysis Made Simple.” </a:t>
            </a:r>
            <a:r>
              <a:rPr lang="vi-VN" i="1" dirty="0"/>
              <a:t>Statistical Methods in Medical Research</a:t>
            </a:r>
            <a:r>
              <a:rPr lang="vi-VN" dirty="0"/>
              <a:t> 18 (6): 565–75. doi:10.1177/0962280209351908.</a:t>
            </a:r>
          </a:p>
          <a:p>
            <a:r>
              <a:rPr lang="vi-VN" dirty="0"/>
              <a:t>Khatri, Purvesh, and Sorin Drăghici. 2005. “Ontological Analysis of Gene Expression Data: Current Tools, Limitations, and Open Problems.” </a:t>
            </a:r>
            <a:r>
              <a:rPr lang="vi-VN" i="1" dirty="0"/>
              <a:t>Bioinformatics (Oxford, England)</a:t>
            </a:r>
            <a:r>
              <a:rPr lang="vi-VN" dirty="0"/>
              <a:t> 21 (18): 3587–95. doi:10.1093/bioinformatics/bti565.</a:t>
            </a:r>
          </a:p>
          <a:p>
            <a:r>
              <a:rPr lang="vi-VN" dirty="0"/>
              <a:t>Khatri, Purvesh, Marina Sirota, and Atul J. Butte. 2012. “Ten Years of Pathway Analysis: Current Approaches and Outstanding Challenges.” </a:t>
            </a:r>
            <a:r>
              <a:rPr lang="vi-VN" i="1" dirty="0"/>
              <a:t>PLOS Computational Biology</a:t>
            </a:r>
            <a:r>
              <a:rPr lang="vi-VN" dirty="0"/>
              <a:t> 8 (2): e1002375. doi:10.1371/journal.pcbi.1002375.</a:t>
            </a:r>
          </a:p>
          <a:p>
            <a:r>
              <a:rPr lang="vi-VN" dirty="0"/>
              <a:t>Maciejewski, Henryk. 2014. “Gene Set Analysis Methods: Statistical Models and Methodological Differences.” </a:t>
            </a:r>
            <a:r>
              <a:rPr lang="vi-VN" i="1" dirty="0"/>
              <a:t>Briefings in Bioinformatics</a:t>
            </a:r>
            <a:r>
              <a:rPr lang="vi-VN" dirty="0"/>
              <a:t> 15 (4): 504–18. doi:10.1093/bib/bbt002.</a:t>
            </a:r>
          </a:p>
          <a:p>
            <a:r>
              <a:rPr lang="vi-VN" dirty="0"/>
              <a:t>Mootha, Vamsi K., Cecilia M. Lindgren, Karl-Fredrik Eriksson, Aravind Subramanian, Smita Sihag, Joseph Lehar, Pere Puigserver, et al. 2003. “PGC-1</a:t>
            </a:r>
            <a:r>
              <a:rPr lang="el-GR" dirty="0"/>
              <a:t>α-</a:t>
            </a:r>
            <a:r>
              <a:rPr lang="vi-VN" dirty="0"/>
              <a:t>Responsive Genes Involved in Oxidative Phosphorylation Are Coordinately Downregulated in Human Diabetes.” </a:t>
            </a:r>
            <a:r>
              <a:rPr lang="vi-VN" i="1" dirty="0"/>
              <a:t>Nature Genetics</a:t>
            </a:r>
            <a:r>
              <a:rPr lang="vi-VN" dirty="0"/>
              <a:t> 34 (3): 267–73. doi:10.1038/ng1180.</a:t>
            </a:r>
          </a:p>
          <a:p>
            <a:r>
              <a:rPr lang="vi-VN" dirty="0"/>
              <a:t>Pan, Kuang-Hung, Chih-Jian Lih, and Stanley N. Cohen. 2005. “Effects of Threshold Choice on Biological Conclusions Reached during Analysis of Gene Expression by DNA Microarrays.” </a:t>
            </a:r>
            <a:r>
              <a:rPr lang="vi-VN" i="1" dirty="0"/>
              <a:t>Proceedings of the National Academy of Sciences of the United States of America</a:t>
            </a:r>
            <a:r>
              <a:rPr lang="vi-VN" dirty="0"/>
              <a:t> 102 (25): 8961–65. doi:10.1073/pnas.0502674102.</a:t>
            </a:r>
          </a:p>
          <a:p>
            <a:r>
              <a:rPr lang="vi-VN" dirty="0"/>
              <a:t>Subramanian, Aravind, Pablo Tamayo, Vamsi K. Mootha, Sayan Mukherjee, Benjamin L. Ebert, Michael A. Gillette, Amanda Paulovich, et al. 2005. “Gene Set Enrichment Analysis: A Knowledge-Based Approach for Interpreting Genome-Wide Expression Profiles.” </a:t>
            </a:r>
            <a:r>
              <a:rPr lang="vi-VN" i="1" dirty="0"/>
              <a:t>Proceedings of the National Academy of Sciences of the United States of America</a:t>
            </a:r>
            <a:r>
              <a:rPr lang="vi-VN" dirty="0"/>
              <a:t> 102 (43): 15545–50. doi:10.1073/pnas.0506580102.</a:t>
            </a:r>
          </a:p>
          <a:p>
            <a:r>
              <a:rPr lang="vi-VN" dirty="0"/>
              <a:t>the Mutation Consequences and Pathway Analysis working group of the International Cancer Genome Consortium. 2015. “Pathway and Network Analysis of Cancer Genomes.” </a:t>
            </a:r>
            <a:r>
              <a:rPr lang="vi-VN" i="1" dirty="0"/>
              <a:t>Nature Methods</a:t>
            </a:r>
            <a:r>
              <a:rPr lang="vi-VN" dirty="0"/>
              <a:t> 12 (7): 615–21. doi:10.1038/nmeth.3440.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="" xmlns:p14="http://schemas.microsoft.com/office/powerpoint/2010/main" val="1821940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Acknowledgements</a:t>
            </a:r>
            <a:endParaRPr lang="ca-ES" dirty="0"/>
          </a:p>
        </p:txBody>
      </p:sp>
      <p:pic>
        <p:nvPicPr>
          <p:cNvPr id="6" name="Picture 2" descr="http://eib.stat.ub.edu/dl3&amp;displa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147" y="1307632"/>
            <a:ext cx="2467799" cy="1850849"/>
          </a:xfrm>
          <a:prstGeom prst="rect">
            <a:avLst/>
          </a:prstGeom>
          <a:noFill/>
        </p:spPr>
      </p:pic>
      <p:pic>
        <p:nvPicPr>
          <p:cNvPr id="8" name="Picture 16" descr="https://cabig-stage.nci.nih.gov/community/tools/Bioconductor/screensho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9524" y="2706095"/>
            <a:ext cx="296661" cy="23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9" descr="centralhea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1496" y="3009097"/>
            <a:ext cx="691459" cy="8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s://encrypted-tbn1.gstatic.com/images?q=tbn:ANd9GcRBU0yLcTakOo0xVqvKbAXT6s4A8zziEoKFRkbNE2eygK2SvM1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4063" y="2668364"/>
            <a:ext cx="351873" cy="307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https://s3.amazonaws.com/objects.readcube.com/publishers/bmc/figures/aeb0ae4154c98265937bdcfd83b18681fb234e8ecf5ad60db04950ae1a40b9ac/4-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68512" y="2661384"/>
            <a:ext cx="398519" cy="302875"/>
          </a:xfrm>
          <a:prstGeom prst="rect">
            <a:avLst/>
          </a:prstGeom>
          <a:noFill/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68616" y="2630504"/>
            <a:ext cx="367805" cy="37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58" name="Picture 2" descr="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07632"/>
            <a:ext cx="3024336" cy="22682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-6088063"/>
            <a:ext cx="2846511" cy="189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461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40" y="3847341"/>
            <a:ext cx="2841625" cy="19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463" name="Picture 7" descr="http://www.vhir.org/portal1/IMAGES/CONTENT/NEUROVASCULAR_DISEASE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15166"/>
            <a:ext cx="3387738" cy="1788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8476" y="1841132"/>
            <a:ext cx="1470355" cy="555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66765" y="4442246"/>
            <a:ext cx="1323851" cy="559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92" y="1962150"/>
            <a:ext cx="879532" cy="541812"/>
          </a:xfrm>
          <a:prstGeom prst="rect">
            <a:avLst/>
          </a:prstGeom>
        </p:spPr>
      </p:pic>
      <p:pic>
        <p:nvPicPr>
          <p:cNvPr id="147465" name="Picture 9" descr="http://ueb.vhir.org/display4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083" y="3231544"/>
            <a:ext cx="1005925" cy="5158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2" descr="Resultado de imagen de Carles M Cuadr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147469" name="Picture 1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411" y="3092177"/>
            <a:ext cx="851960" cy="1257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359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ca-ES" dirty="0" smtClean="0"/>
              <a:t>The R project for Statistical Computing</a:t>
            </a:r>
            <a:endParaRPr lang="en-US" altLang="ca-ES" sz="4400" dirty="0" smtClean="0"/>
          </a:p>
        </p:txBody>
      </p:sp>
      <p:pic>
        <p:nvPicPr>
          <p:cNvPr id="15362" name="Picture 2" descr="Resultat d'imatges de The R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0630"/>
            <a:ext cx="6638925" cy="48206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547024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172200" cy="1143000"/>
          </a:xfrm>
        </p:spPr>
        <p:txBody>
          <a:bodyPr/>
          <a:lstStyle/>
          <a:p>
            <a:r>
              <a:rPr lang="en-US" altLang="ca-ES" dirty="0" smtClean="0"/>
              <a:t>What is 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6172200" cy="43322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altLang="ca-ES" sz="2400" dirty="0" smtClean="0"/>
              <a:t>The S language was developed in 1976 at Bell Laboratories by John Chambers to ...</a:t>
            </a:r>
          </a:p>
          <a:p>
            <a:pPr lvl="1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altLang="ca-ES" sz="2400" dirty="0" smtClean="0"/>
              <a:t>facilitate interactive exploration and visualization of data of varying complexity.</a:t>
            </a:r>
          </a:p>
          <a:p>
            <a:pPr lvl="1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altLang="ca-ES" sz="2400" dirty="0" smtClean="0"/>
              <a:t>allow them to perform on all types of statistical analyzes.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ca-ES" sz="2400" dirty="0" smtClean="0"/>
          </a:p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altLang="ca-ES" sz="2400" dirty="0" smtClean="0"/>
              <a:t>S language was (and is) commercial.</a:t>
            </a:r>
          </a:p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endParaRPr lang="en-US" altLang="ca-ES" sz="2400" dirty="0" smtClean="0"/>
          </a:p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altLang="ca-ES" sz="2400" dirty="0" smtClean="0"/>
              <a:t>R ("GNU" S) is born as a free alternative to S.</a:t>
            </a:r>
          </a:p>
        </p:txBody>
      </p:sp>
      <p:sp>
        <p:nvSpPr>
          <p:cNvPr id="28676" name="AutoShape 5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ca-ES"/>
          </a:p>
        </p:txBody>
      </p:sp>
      <p:sp>
        <p:nvSpPr>
          <p:cNvPr id="28677" name="AutoShape 7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ca-ES"/>
          </a:p>
        </p:txBody>
      </p:sp>
      <p:pic>
        <p:nvPicPr>
          <p:cNvPr id="28678" name="Picture 9" descr="R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962400"/>
            <a:ext cx="2209800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11" descr="51ZCBwH024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762000"/>
            <a:ext cx="19526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5357724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68300"/>
            <a:ext cx="8220075" cy="546100"/>
          </a:xfrm>
        </p:spPr>
        <p:txBody>
          <a:bodyPr>
            <a:noAutofit/>
          </a:bodyPr>
          <a:lstStyle/>
          <a:p>
            <a:pPr defTabSz="457200"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ca-ES" dirty="0" err="1" smtClean="0"/>
              <a:t>Why</a:t>
            </a:r>
            <a:r>
              <a:rPr lang="es-ES" altLang="ca-ES" dirty="0" smtClean="0"/>
              <a:t> R? </a:t>
            </a:r>
            <a:endParaRPr lang="es-ES" altLang="ca-ES" dirty="0" smtClean="0">
              <a:latin typeface="Wingdings" pitchFamily="2" charset="2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3962400" cy="3810000"/>
          </a:xfrm>
        </p:spPr>
        <p:txBody>
          <a:bodyPr/>
          <a:lstStyle/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smtClean="0"/>
              <a:t>Free (</a:t>
            </a:r>
            <a:r>
              <a:rPr lang="es-ES" altLang="ca-ES" sz="2500" dirty="0" err="1" smtClean="0"/>
              <a:t>like</a:t>
            </a:r>
            <a:r>
              <a:rPr lang="es-ES" altLang="ca-ES" sz="2500" dirty="0" smtClean="0"/>
              <a:t> in free </a:t>
            </a:r>
            <a:r>
              <a:rPr lang="es-ES" altLang="ca-ES" sz="2500" dirty="0" err="1" smtClean="0"/>
              <a:t>bier</a:t>
            </a:r>
            <a:r>
              <a:rPr lang="es-ES" altLang="ca-ES" sz="2500" dirty="0" smtClean="0"/>
              <a:t>)</a:t>
            </a:r>
          </a:p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smtClean="0"/>
              <a:t>High </a:t>
            </a:r>
            <a:r>
              <a:rPr lang="es-ES" altLang="ca-ES" sz="2500" dirty="0" err="1" smtClean="0"/>
              <a:t>quality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methods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implemented</a:t>
            </a:r>
            <a:endParaRPr lang="es-ES" altLang="ca-ES" sz="2500" dirty="0" smtClean="0"/>
          </a:p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err="1" smtClean="0"/>
              <a:t>Plattform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independent</a:t>
            </a:r>
            <a:endParaRPr lang="es-ES" altLang="ca-ES" sz="2500" dirty="0" smtClean="0"/>
          </a:p>
          <a:p>
            <a:pPr marL="741363" lvl="1" indent="-28416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400" dirty="0" smtClean="0"/>
              <a:t>Linux, Mac, </a:t>
            </a:r>
            <a:r>
              <a:rPr lang="es-ES" altLang="ca-ES" sz="2400" dirty="0" err="1" smtClean="0"/>
              <a:t>Other</a:t>
            </a:r>
            <a:endParaRPr lang="es-ES" altLang="ca-ES" sz="2400" dirty="0" smtClean="0"/>
          </a:p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err="1" smtClean="0"/>
              <a:t>Constantly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evolving</a:t>
            </a:r>
            <a:endParaRPr lang="es-ES" altLang="ca-ES" sz="2500" dirty="0" smtClean="0"/>
          </a:p>
          <a:p>
            <a:pPr marL="741363" lvl="1" indent="-28416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400" dirty="0" smtClean="0"/>
              <a:t>New </a:t>
            </a:r>
            <a:r>
              <a:rPr lang="es-ES" altLang="ca-ES" sz="2400" dirty="0" err="1" smtClean="0"/>
              <a:t>version</a:t>
            </a:r>
            <a:r>
              <a:rPr lang="es-ES" altLang="ca-ES" sz="2400" dirty="0" smtClean="0"/>
              <a:t> /6  </a:t>
            </a:r>
            <a:r>
              <a:rPr lang="es-ES" altLang="ca-ES" sz="2400" dirty="0" err="1" smtClean="0"/>
              <a:t>months</a:t>
            </a:r>
            <a:endParaRPr lang="es-ES" altLang="ca-ES" sz="2400" dirty="0" smtClean="0"/>
          </a:p>
        </p:txBody>
      </p:sp>
      <p:sp>
        <p:nvSpPr>
          <p:cNvPr id="29701" name="Rectangle 4"/>
          <p:cNvSpPr>
            <a:spLocks noChangeArrowheads="1"/>
          </p:cNvSpPr>
          <p:nvPr/>
        </p:nvSpPr>
        <p:spPr bwMode="auto">
          <a:xfrm>
            <a:off x="4343400" y="1524000"/>
            <a:ext cx="4191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1pPr>
            <a:lvl2pPr marL="741363" indent="-28416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2pPr>
            <a:lvl3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3pPr>
            <a:lvl4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4pPr>
            <a:lvl5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buFont typeface="Verdana" pitchFamily="34" charset="0"/>
              <a:buChar char="•"/>
            </a:pP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Statistical</a:t>
            </a:r>
            <a:r>
              <a:rPr lang="es-ES" altLang="ca-ES" sz="24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tool</a:t>
            </a:r>
            <a:endParaRPr lang="es-ES" altLang="ca-ES" sz="24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6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Modern</a:t>
            </a: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Most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existing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methods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lvl="2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(new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method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>
                <a:solidFill>
                  <a:srgbClr val="000000"/>
                </a:solidFill>
                <a:latin typeface="Wingdings" pitchFamily="2" charset="2"/>
              </a:rPr>
              <a:t>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R)</a:t>
            </a: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Great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graphics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.</a:t>
            </a: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4343400" y="3797300"/>
            <a:ext cx="4495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1pPr>
            <a:lvl2pPr marL="741363" indent="-28416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2pPr>
            <a:lvl3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3pPr>
            <a:lvl4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4pPr>
            <a:lvl5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buFont typeface="Verdana" pitchFamily="34" charset="0"/>
              <a:buChar char="•"/>
            </a:pP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Programming</a:t>
            </a:r>
            <a:r>
              <a:rPr lang="es-ES" altLang="ca-ES" sz="24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language</a:t>
            </a:r>
            <a:endParaRPr lang="es-ES" altLang="ca-ES" sz="24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 err="1" smtClean="0">
                <a:solidFill>
                  <a:srgbClr val="000000"/>
                </a:solidFill>
                <a:latin typeface="Verdana" pitchFamily="34" charset="0"/>
              </a:rPr>
              <a:t>Powerful</a:t>
            </a:r>
            <a:r>
              <a:rPr lang="es-ES" altLang="ca-ES" sz="2000" b="0" dirty="0" smtClean="0">
                <a:solidFill>
                  <a:srgbClr val="000000"/>
                </a:solidFill>
                <a:latin typeface="Verdana" pitchFamily="34" charset="0"/>
              </a:rPr>
              <a:t> &amp; Flexible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Open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source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 smtClean="0">
                <a:solidFill>
                  <a:srgbClr val="000000"/>
                </a:solidFill>
                <a:latin typeface="Verdana" pitchFamily="34" charset="0"/>
              </a:rPr>
              <a:t>Great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for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repetitive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 smtClean="0">
                <a:solidFill>
                  <a:srgbClr val="000000"/>
                </a:solidFill>
                <a:latin typeface="Verdana" pitchFamily="34" charset="0"/>
              </a:rPr>
              <a:t>tasks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5195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7650"/>
            <a:ext cx="8220075" cy="546100"/>
          </a:xfrm>
        </p:spPr>
        <p:txBody>
          <a:bodyPr>
            <a:normAutofit fontScale="90000"/>
          </a:bodyPr>
          <a:lstStyle/>
          <a:p>
            <a:pPr defTabSz="457200"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ca-ES" dirty="0" err="1" smtClean="0"/>
              <a:t>Why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not</a:t>
            </a:r>
            <a:r>
              <a:rPr lang="es-ES" altLang="ca-ES" dirty="0" smtClean="0"/>
              <a:t> R</a:t>
            </a:r>
            <a:endParaRPr lang="es-ES" altLang="ca-ES" dirty="0" smtClean="0">
              <a:latin typeface="Wingdings" pitchFamily="2" charset="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1313" indent="-34131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800" dirty="0" err="1" smtClean="0"/>
              <a:t>Console-based</a:t>
            </a:r>
            <a:r>
              <a:rPr lang="es-ES" altLang="ca-ES" sz="2800" dirty="0" smtClean="0"/>
              <a:t> interface</a:t>
            </a:r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But</a:t>
            </a:r>
            <a:r>
              <a:rPr lang="es-ES" altLang="ca-ES" dirty="0" smtClean="0"/>
              <a:t> GUI </a:t>
            </a:r>
            <a:r>
              <a:rPr lang="es-ES" altLang="ca-ES" dirty="0" err="1" smtClean="0"/>
              <a:t>projects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available</a:t>
            </a:r>
            <a:endParaRPr lang="es-ES" altLang="ca-ES" dirty="0" smtClean="0"/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smtClean="0"/>
              <a:t>R-</a:t>
            </a:r>
            <a:r>
              <a:rPr lang="es-ES" altLang="ca-ES" dirty="0" err="1" smtClean="0"/>
              <a:t>commander</a:t>
            </a:r>
            <a:r>
              <a:rPr lang="es-ES" altLang="ca-ES" dirty="0" smtClean="0"/>
              <a:t>, </a:t>
            </a:r>
            <a:r>
              <a:rPr lang="es-ES" altLang="ca-ES" dirty="0" err="1" smtClean="0"/>
              <a:t>DeduceR</a:t>
            </a:r>
            <a:endParaRPr lang="es-ES" altLang="ca-ES" dirty="0" smtClean="0"/>
          </a:p>
          <a:p>
            <a:pPr marL="341313" indent="-34131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Community-based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quality</a:t>
            </a:r>
            <a:r>
              <a:rPr lang="es-ES" altLang="ca-ES" dirty="0" smtClean="0"/>
              <a:t> control</a:t>
            </a:r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smtClean="0"/>
              <a:t>No </a:t>
            </a:r>
            <a:r>
              <a:rPr lang="es-ES" altLang="ca-ES" dirty="0" err="1" smtClean="0"/>
              <a:t>company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behind</a:t>
            </a:r>
            <a:r>
              <a:rPr lang="es-ES" altLang="ca-ES" dirty="0" smtClean="0"/>
              <a:t> (no </a:t>
            </a:r>
            <a:r>
              <a:rPr lang="es-ES" altLang="ca-ES" dirty="0" err="1" smtClean="0"/>
              <a:t>money</a:t>
            </a:r>
            <a:r>
              <a:rPr lang="es-ES" altLang="ca-ES" dirty="0" smtClean="0"/>
              <a:t> back)</a:t>
            </a:r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But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thousands</a:t>
            </a:r>
            <a:r>
              <a:rPr lang="es-ES" altLang="ca-ES" dirty="0" smtClean="0"/>
              <a:t> of </a:t>
            </a:r>
            <a:r>
              <a:rPr lang="es-ES" altLang="ca-ES" dirty="0" err="1" smtClean="0"/>
              <a:t>users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for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most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packages</a:t>
            </a:r>
            <a:endParaRPr lang="es-ES" altLang="ca-ES" dirty="0" smtClean="0"/>
          </a:p>
          <a:p>
            <a:pPr marL="341313" indent="-34131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Constantly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evolving</a:t>
            </a:r>
            <a:endParaRPr lang="es-ES" altLang="ca-ES" dirty="0" smtClean="0"/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One</a:t>
            </a:r>
            <a:r>
              <a:rPr lang="es-ES" altLang="ca-ES" dirty="0" smtClean="0"/>
              <a:t> new </a:t>
            </a:r>
            <a:r>
              <a:rPr lang="es-ES" altLang="ca-ES" dirty="0" err="1" smtClean="0"/>
              <a:t>version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every</a:t>
            </a:r>
            <a:r>
              <a:rPr lang="es-ES" altLang="ca-ES" dirty="0" smtClean="0"/>
              <a:t> 6 </a:t>
            </a:r>
            <a:r>
              <a:rPr lang="es-ES" altLang="ca-ES" dirty="0" err="1" smtClean="0"/>
              <a:t>months</a:t>
            </a:r>
            <a:endParaRPr lang="es-ES" altLang="ca-ES" dirty="0" smtClean="0"/>
          </a:p>
        </p:txBody>
      </p:sp>
    </p:spTree>
    <p:extLst>
      <p:ext uri="{BB962C8B-B14F-4D97-AF65-F5344CB8AC3E}">
        <p14:creationId xmlns="" xmlns:p14="http://schemas.microsoft.com/office/powerpoint/2010/main" val="1553214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s-ES" dirty="0" smtClean="0"/>
              <a:t>R interfaces - </a:t>
            </a:r>
            <a:r>
              <a:rPr lang="es-ES" dirty="0" err="1" smtClean="0"/>
              <a:t>Rstudio</a:t>
            </a:r>
            <a:endParaRPr lang="ca-ES" dirty="0"/>
          </a:p>
        </p:txBody>
      </p:sp>
      <p:pic>
        <p:nvPicPr>
          <p:cNvPr id="6041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5676900" cy="47118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Resultat d'imatges de 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593690"/>
            <a:ext cx="2076450" cy="7309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776506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s-ES" altLang="ca-ES" dirty="0" err="1" smtClean="0"/>
              <a:t>Bioconductor</a:t>
            </a:r>
            <a:endParaRPr lang="es-ES" altLang="ca-E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1143000"/>
            <a:ext cx="8229600" cy="3581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An open source and open development software project for the analysis and comprehension of genomic data. </a:t>
            </a:r>
          </a:p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Started in 2001. The core team is based primarily at the </a:t>
            </a:r>
            <a:r>
              <a:rPr lang="en-US" sz="2800" b="0" i="1" kern="0" dirty="0">
                <a:solidFill>
                  <a:schemeClr val="tx1"/>
                </a:solidFill>
                <a:latin typeface="+mn-lt"/>
                <a:cs typeface="+mn-cs"/>
              </a:rPr>
              <a:t>Fred Hutchinson Cancer Research Center</a:t>
            </a: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. </a:t>
            </a:r>
          </a:p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>
                <a:latin typeface="+mn-lt"/>
              </a:rPr>
              <a:t>P</a:t>
            </a:r>
            <a:r>
              <a:rPr lang="en-US" sz="2800" b="0" kern="0" dirty="0" smtClean="0">
                <a:solidFill>
                  <a:schemeClr val="tx1"/>
                </a:solidFill>
                <a:latin typeface="+mn-lt"/>
                <a:cs typeface="+mn-cs"/>
              </a:rPr>
              <a:t>rimarily </a:t>
            </a: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based on the R programming language. </a:t>
            </a:r>
            <a:endParaRPr lang="en-US" sz="2800" b="0" kern="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 smtClean="0">
                <a:solidFill>
                  <a:schemeClr val="tx1"/>
                </a:solidFill>
                <a:latin typeface="+mn-lt"/>
                <a:cs typeface="+mn-cs"/>
              </a:rPr>
              <a:t>There </a:t>
            </a: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are two releases of Bioconductor every year. </a:t>
            </a:r>
            <a:endParaRPr lang="en-US" sz="2800" b="0" kern="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1084263" lvl="1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 smtClean="0">
                <a:latin typeface="+mn-lt"/>
              </a:rPr>
              <a:t>Started with 15packages</a:t>
            </a:r>
          </a:p>
          <a:p>
            <a:pPr marL="1084263" lvl="1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 smtClean="0">
                <a:solidFill>
                  <a:schemeClr val="tx1"/>
                </a:solidFill>
                <a:latin typeface="+mn-lt"/>
                <a:cs typeface="+mn-cs"/>
              </a:rPr>
              <a:t>NOW THERE ARE MORE THAN 1000</a:t>
            </a:r>
          </a:p>
          <a:p>
            <a:pPr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800" b="0" kern="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33797" name="Picture 8" descr="Bioconductor - open source software for bioinformat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257800"/>
            <a:ext cx="4762500" cy="111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15828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Bioconductor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Essentially</a:t>
            </a:r>
            <a:r>
              <a:rPr lang="es-ES" dirty="0" smtClean="0"/>
              <a:t> </a:t>
            </a:r>
            <a:r>
              <a:rPr lang="es-ES" dirty="0" err="1" smtClean="0"/>
              <a:t>Bioconductor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set of R </a:t>
            </a:r>
            <a:r>
              <a:rPr lang="es-ES" dirty="0" err="1" smtClean="0"/>
              <a:t>packages</a:t>
            </a:r>
            <a:endParaRPr lang="es-ES" dirty="0" smtClean="0"/>
          </a:p>
          <a:p>
            <a:r>
              <a:rPr lang="es-ES" dirty="0" smtClean="0"/>
              <a:t>A </a:t>
            </a:r>
            <a:r>
              <a:rPr lang="es-ES" dirty="0" err="1" smtClean="0"/>
              <a:t>bioconductor</a:t>
            </a:r>
            <a:r>
              <a:rPr lang="es-ES" dirty="0" smtClean="0"/>
              <a:t> </a:t>
            </a:r>
            <a:r>
              <a:rPr lang="es-ES" dirty="0" err="1" smtClean="0"/>
              <a:t>package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Implements</a:t>
            </a:r>
            <a:r>
              <a:rPr lang="es-ES" dirty="0" smtClean="0"/>
              <a:t> a </a:t>
            </a:r>
            <a:r>
              <a:rPr lang="es-ES" dirty="0" err="1" smtClean="0"/>
              <a:t>different</a:t>
            </a:r>
            <a:r>
              <a:rPr lang="es-ES" dirty="0" smtClean="0"/>
              <a:t>, new </a:t>
            </a:r>
            <a:r>
              <a:rPr lang="es-ES" dirty="0" err="1" smtClean="0"/>
              <a:t>functionality</a:t>
            </a:r>
            <a:endParaRPr lang="es-ES" dirty="0" smtClean="0"/>
          </a:p>
          <a:p>
            <a:pPr lvl="2"/>
            <a:r>
              <a:rPr lang="es-ES" dirty="0" smtClean="0"/>
              <a:t>To </a:t>
            </a:r>
            <a:r>
              <a:rPr lang="es-ES" dirty="0" err="1" smtClean="0"/>
              <a:t>manipulate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tests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omics</a:t>
            </a:r>
            <a:r>
              <a:rPr lang="es-ES" dirty="0" smtClean="0"/>
              <a:t> data</a:t>
            </a:r>
          </a:p>
          <a:p>
            <a:pPr lvl="2"/>
            <a:r>
              <a:rPr lang="es-ES" dirty="0" smtClean="0"/>
              <a:t>To use </a:t>
            </a:r>
            <a:r>
              <a:rPr lang="es-ES" dirty="0" err="1" smtClean="0"/>
              <a:t>annotations</a:t>
            </a:r>
            <a:endParaRPr lang="es-ES" dirty="0" smtClean="0"/>
          </a:p>
          <a:p>
            <a:pPr lvl="2"/>
            <a:r>
              <a:rPr lang="es-ES" dirty="0" smtClean="0"/>
              <a:t>…</a:t>
            </a:r>
          </a:p>
          <a:p>
            <a:pPr lvl="1"/>
            <a:r>
              <a:rPr lang="es-ES" dirty="0" err="1" smtClean="0"/>
              <a:t>It</a:t>
            </a:r>
            <a:r>
              <a:rPr lang="es-ES" dirty="0" smtClean="0"/>
              <a:t> can </a:t>
            </a:r>
            <a:r>
              <a:rPr lang="es-ES" dirty="0" err="1" smtClean="0"/>
              <a:t>also</a:t>
            </a:r>
            <a:r>
              <a:rPr lang="es-ES" dirty="0" smtClean="0"/>
              <a:t> be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/>
              <a:t>A</a:t>
            </a:r>
            <a:r>
              <a:rPr lang="es-ES" dirty="0" err="1" smtClean="0"/>
              <a:t>nnotations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endParaRPr lang="es-ES" dirty="0" smtClean="0"/>
          </a:p>
          <a:p>
            <a:pPr lvl="1"/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even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experimental </a:t>
            </a:r>
            <a:r>
              <a:rPr lang="es-ES" dirty="0" err="1" smtClean="0"/>
              <a:t>dataset</a:t>
            </a:r>
            <a:endParaRPr lang="es-ES" dirty="0" smtClean="0"/>
          </a:p>
          <a:p>
            <a:r>
              <a:rPr lang="es-ES" dirty="0" err="1" smtClean="0"/>
              <a:t>BioC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provides</a:t>
            </a:r>
            <a:r>
              <a:rPr lang="es-ES" dirty="0" smtClean="0"/>
              <a:t> training </a:t>
            </a:r>
            <a:r>
              <a:rPr lang="es-ES" dirty="0" err="1" smtClean="0"/>
              <a:t>materials</a:t>
            </a:r>
            <a:endParaRPr lang="ca-ES" dirty="0"/>
          </a:p>
        </p:txBody>
      </p:sp>
    </p:spTree>
    <p:extLst>
      <p:ext uri="{BB962C8B-B14F-4D97-AF65-F5344CB8AC3E}">
        <p14:creationId xmlns="" xmlns:p14="http://schemas.microsoft.com/office/powerpoint/2010/main" val="1658543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Managing</a:t>
            </a:r>
            <a:r>
              <a:rPr lang="es-ES" dirty="0" smtClean="0"/>
              <a:t> Gene </a:t>
            </a:r>
            <a:r>
              <a:rPr lang="es-ES" dirty="0" err="1"/>
              <a:t>L</a:t>
            </a:r>
            <a:r>
              <a:rPr lang="es-ES" dirty="0" err="1" smtClean="0"/>
              <a:t>ists</a:t>
            </a:r>
            <a:endParaRPr lang="ca-ES" dirty="0"/>
          </a:p>
        </p:txBody>
      </p:sp>
    </p:spTree>
    <p:extLst>
      <p:ext uri="{BB962C8B-B14F-4D97-AF65-F5344CB8AC3E}">
        <p14:creationId xmlns="" xmlns:p14="http://schemas.microsoft.com/office/powerpoint/2010/main" val="1582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1295400" y="136525"/>
            <a:ext cx="7378700" cy="1327150"/>
          </a:xfrm>
        </p:spPr>
        <p:txBody>
          <a:bodyPr lIns="90000" tIns="46800" rIns="90000" bIns="46800"/>
          <a:lstStyle/>
          <a:p>
            <a:pPr>
              <a:lnSpc>
                <a:spcPct val="8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ca-ES" altLang="ca-ES" smtClean="0"/>
              <a:t>Outline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Presentation</a:t>
            </a:r>
            <a:endParaRPr lang="es-ES" dirty="0" smtClean="0"/>
          </a:p>
          <a:p>
            <a:r>
              <a:rPr lang="es-ES" dirty="0" err="1" smtClean="0"/>
              <a:t>Introduction</a:t>
            </a:r>
            <a:r>
              <a:rPr lang="es-ES" dirty="0" smtClean="0"/>
              <a:t> and </a:t>
            </a:r>
            <a:r>
              <a:rPr lang="es-ES" dirty="0" err="1" smtClean="0"/>
              <a:t>Background</a:t>
            </a:r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r>
              <a:rPr lang="es-ES" dirty="0" smtClean="0"/>
              <a:t>: </a:t>
            </a:r>
            <a:r>
              <a:rPr lang="es-ES" dirty="0" err="1" smtClean="0"/>
              <a:t>Interpreting</a:t>
            </a:r>
            <a:r>
              <a:rPr lang="es-ES" dirty="0" smtClean="0"/>
              <a:t> gene </a:t>
            </a:r>
            <a:r>
              <a:rPr lang="es-ES" dirty="0" err="1" smtClean="0"/>
              <a:t>lists</a:t>
            </a:r>
            <a:endParaRPr lang="es-ES" dirty="0" smtClean="0"/>
          </a:p>
          <a:p>
            <a:r>
              <a:rPr lang="es-ES" dirty="0" err="1" smtClean="0"/>
              <a:t>Annotations</a:t>
            </a:r>
            <a:r>
              <a:rPr lang="es-ES" dirty="0" smtClean="0"/>
              <a:t> and </a:t>
            </a:r>
            <a:r>
              <a:rPr lang="es-ES" dirty="0" err="1" smtClean="0"/>
              <a:t>annotation</a:t>
            </a:r>
            <a:r>
              <a:rPr lang="es-ES" dirty="0" smtClean="0"/>
              <a:t> </a:t>
            </a:r>
            <a:r>
              <a:rPr lang="es-ES" dirty="0" err="1" smtClean="0"/>
              <a:t>databases</a:t>
            </a:r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Gene </a:t>
            </a:r>
            <a:r>
              <a:rPr lang="es-ES" dirty="0" err="1" smtClean="0"/>
              <a:t>Ontology</a:t>
            </a:r>
            <a:r>
              <a:rPr lang="es-ES" dirty="0" smtClean="0"/>
              <a:t> </a:t>
            </a:r>
            <a:r>
              <a:rPr lang="es-ES" dirty="0" err="1" smtClean="0"/>
              <a:t>Resource</a:t>
            </a:r>
            <a:endParaRPr lang="es-ES" dirty="0" smtClean="0"/>
          </a:p>
          <a:p>
            <a:r>
              <a:rPr lang="es-ES" dirty="0" smtClean="0"/>
              <a:t>Gene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GO and </a:t>
            </a:r>
            <a:r>
              <a:rPr lang="es-ES" dirty="0" err="1" smtClean="0"/>
              <a:t>relatives</a:t>
            </a:r>
            <a:endParaRPr lang="es-ES" dirty="0" smtClean="0"/>
          </a:p>
          <a:p>
            <a:r>
              <a:rPr lang="es-ES" dirty="0" err="1" smtClean="0"/>
              <a:t>Existing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endParaRPr lang="es-ES" dirty="0" smtClean="0"/>
          </a:p>
          <a:p>
            <a:endParaRPr lang="ca-E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077200" cy="761999"/>
          </a:xfrm>
        </p:spPr>
        <p:txBody>
          <a:bodyPr>
            <a:noAutofit/>
          </a:bodyPr>
          <a:lstStyle/>
          <a:p>
            <a:r>
              <a:rPr lang="es-ES" sz="3600" dirty="0" err="1"/>
              <a:t>The</a:t>
            </a:r>
            <a:r>
              <a:rPr lang="es-ES" sz="3600" dirty="0"/>
              <a:t> (in)</a:t>
            </a:r>
            <a:r>
              <a:rPr lang="es-ES" sz="3600" dirty="0" err="1"/>
              <a:t>famous</a:t>
            </a:r>
            <a:r>
              <a:rPr lang="es-ES" sz="3600" dirty="0"/>
              <a:t> “</a:t>
            </a:r>
            <a:r>
              <a:rPr lang="es-ES" sz="3600" i="1" dirty="0" err="1"/>
              <a:t>where</a:t>
            </a:r>
            <a:r>
              <a:rPr lang="es-ES" sz="3600" i="1" dirty="0"/>
              <a:t> to </a:t>
            </a:r>
            <a:r>
              <a:rPr lang="es-ES" sz="3600" i="1" dirty="0" err="1"/>
              <a:t>now</a:t>
            </a:r>
            <a:r>
              <a:rPr lang="es-ES" sz="3600" i="1" dirty="0"/>
              <a:t>?</a:t>
            </a:r>
            <a:r>
              <a:rPr lang="es-ES" sz="3600" dirty="0"/>
              <a:t>” </a:t>
            </a:r>
            <a:r>
              <a:rPr lang="es-ES" sz="3600" dirty="0" err="1"/>
              <a:t>question</a:t>
            </a:r>
            <a:endParaRPr lang="ca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67000" y="1066800"/>
            <a:ext cx="6172200" cy="2590800"/>
          </a:xfrm>
        </p:spPr>
        <p:txBody>
          <a:bodyPr>
            <a:normAutofit/>
          </a:bodyPr>
          <a:lstStyle/>
          <a:p>
            <a:r>
              <a:rPr lang="es-ES" sz="2400" dirty="0" err="1" smtClean="0"/>
              <a:t>You</a:t>
            </a:r>
            <a:r>
              <a:rPr lang="es-ES" sz="2400" dirty="0" smtClean="0"/>
              <a:t> </a:t>
            </a:r>
            <a:r>
              <a:rPr lang="es-ES" sz="2400" dirty="0" err="1" smtClean="0"/>
              <a:t>obtained</a:t>
            </a:r>
            <a:r>
              <a:rPr lang="es-ES" sz="2400" dirty="0" smtClean="0"/>
              <a:t> a </a:t>
            </a:r>
            <a:r>
              <a:rPr lang="es-ES" sz="2400" dirty="0" err="1" smtClean="0"/>
              <a:t>list</a:t>
            </a:r>
            <a:r>
              <a:rPr lang="es-ES" sz="2400" dirty="0" smtClean="0"/>
              <a:t> of </a:t>
            </a:r>
            <a:r>
              <a:rPr lang="es-ES" sz="2400" dirty="0" err="1" smtClean="0"/>
              <a:t>features</a:t>
            </a:r>
            <a:r>
              <a:rPr lang="es-ES" sz="2400" dirty="0" smtClean="0"/>
              <a:t>. </a:t>
            </a:r>
            <a:r>
              <a:rPr lang="es-ES" sz="2400" dirty="0" err="1" smtClean="0"/>
              <a:t>What’s</a:t>
            </a:r>
            <a:r>
              <a:rPr lang="es-ES" sz="2400" dirty="0" smtClean="0"/>
              <a:t> </a:t>
            </a:r>
            <a:r>
              <a:rPr lang="es-ES" sz="2400" dirty="0" err="1" smtClean="0"/>
              <a:t>next</a:t>
            </a:r>
            <a:r>
              <a:rPr lang="es-ES" sz="2400" dirty="0" smtClean="0"/>
              <a:t>?</a:t>
            </a:r>
          </a:p>
          <a:p>
            <a:pPr lvl="1"/>
            <a:r>
              <a:rPr lang="es-ES" sz="2000" dirty="0" err="1" smtClean="0"/>
              <a:t>Select</a:t>
            </a:r>
            <a:r>
              <a:rPr lang="es-ES" sz="2000" dirty="0" smtClean="0"/>
              <a:t> </a:t>
            </a:r>
            <a:r>
              <a:rPr lang="es-ES" sz="2000" dirty="0" err="1" smtClean="0"/>
              <a:t>some</a:t>
            </a:r>
            <a:r>
              <a:rPr lang="es-ES" sz="2000" dirty="0" smtClean="0"/>
              <a:t> genes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 smtClean="0"/>
              <a:t>validation</a:t>
            </a:r>
            <a:r>
              <a:rPr lang="es-ES" sz="2000" dirty="0" smtClean="0"/>
              <a:t>?</a:t>
            </a:r>
          </a:p>
          <a:p>
            <a:pPr lvl="1"/>
            <a:r>
              <a:rPr lang="es-ES" sz="2000" dirty="0" err="1" smtClean="0"/>
              <a:t>Follow</a:t>
            </a:r>
            <a:r>
              <a:rPr lang="es-ES" sz="2000" dirty="0" smtClean="0"/>
              <a:t> up </a:t>
            </a:r>
            <a:r>
              <a:rPr lang="es-ES" sz="2000" dirty="0" err="1" smtClean="0"/>
              <a:t>experiments</a:t>
            </a:r>
            <a:r>
              <a:rPr lang="es-ES" sz="2000" dirty="0" smtClean="0"/>
              <a:t> </a:t>
            </a:r>
            <a:r>
              <a:rPr lang="es-ES" sz="2000" dirty="0" err="1" smtClean="0"/>
              <a:t>on</a:t>
            </a:r>
            <a:r>
              <a:rPr lang="es-ES" sz="2000" dirty="0" smtClean="0"/>
              <a:t> </a:t>
            </a:r>
            <a:r>
              <a:rPr lang="es-ES" sz="2000" dirty="0" err="1" smtClean="0"/>
              <a:t>some</a:t>
            </a:r>
            <a:r>
              <a:rPr lang="es-ES" sz="2000" dirty="0" smtClean="0"/>
              <a:t> </a:t>
            </a:r>
            <a:r>
              <a:rPr lang="es-ES" sz="2000" dirty="0" smtClean="0"/>
              <a:t>genes/</a:t>
            </a:r>
            <a:r>
              <a:rPr lang="es-ES" sz="2000" dirty="0" err="1" smtClean="0"/>
              <a:t>proteins</a:t>
            </a:r>
            <a:r>
              <a:rPr lang="es-ES" sz="2000" dirty="0" smtClean="0"/>
              <a:t>/…?</a:t>
            </a:r>
            <a:endParaRPr lang="es-ES" sz="2000" dirty="0" smtClean="0"/>
          </a:p>
          <a:p>
            <a:pPr lvl="1"/>
            <a:r>
              <a:rPr lang="es-ES" sz="2000" dirty="0" err="1" smtClean="0"/>
              <a:t>Publish</a:t>
            </a:r>
            <a:r>
              <a:rPr lang="es-ES" sz="2000" dirty="0" smtClean="0"/>
              <a:t> a </a:t>
            </a:r>
            <a:r>
              <a:rPr lang="es-ES" sz="2000" dirty="0" err="1" smtClean="0"/>
              <a:t>huge</a:t>
            </a:r>
            <a:r>
              <a:rPr lang="es-ES" sz="2000" dirty="0" smtClean="0"/>
              <a:t> </a:t>
            </a:r>
            <a:r>
              <a:rPr lang="es-ES" sz="2000" dirty="0" err="1" smtClean="0"/>
              <a:t>table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</a:t>
            </a:r>
            <a:r>
              <a:rPr lang="es-ES" sz="2000" dirty="0" err="1" smtClean="0"/>
              <a:t>all</a:t>
            </a:r>
            <a:r>
              <a:rPr lang="es-ES" sz="2000" dirty="0" smtClean="0"/>
              <a:t> </a:t>
            </a:r>
            <a:r>
              <a:rPr lang="es-ES" sz="2000" dirty="0" err="1" smtClean="0"/>
              <a:t>results</a:t>
            </a:r>
            <a:r>
              <a:rPr lang="es-ES" sz="2000" dirty="0" smtClean="0"/>
              <a:t>?</a:t>
            </a:r>
          </a:p>
          <a:p>
            <a:pPr lvl="1"/>
            <a:r>
              <a:rPr lang="es-ES" sz="2000" dirty="0" smtClean="0"/>
              <a:t>Try to </a:t>
            </a:r>
            <a:r>
              <a:rPr lang="es-ES" sz="2000" dirty="0" err="1" smtClean="0"/>
              <a:t>learn</a:t>
            </a:r>
            <a:r>
              <a:rPr lang="es-ES" sz="2000" dirty="0" smtClean="0"/>
              <a:t> </a:t>
            </a:r>
            <a:r>
              <a:rPr lang="es-ES" sz="2000" dirty="0" err="1" smtClean="0"/>
              <a:t>on</a:t>
            </a:r>
            <a:r>
              <a:rPr lang="es-ES" sz="2000" dirty="0" smtClean="0"/>
              <a:t> </a:t>
            </a:r>
            <a:r>
              <a:rPr lang="es-ES" sz="2000" dirty="0" err="1" smtClean="0"/>
              <a:t>all</a:t>
            </a:r>
            <a:r>
              <a:rPr lang="es-ES" sz="2000" dirty="0" smtClean="0"/>
              <a:t> </a:t>
            </a:r>
            <a:r>
              <a:rPr lang="es-ES" sz="2000" dirty="0" err="1" smtClean="0"/>
              <a:t>features</a:t>
            </a:r>
            <a:r>
              <a:rPr lang="es-ES" sz="2000" dirty="0" smtClean="0"/>
              <a:t> in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list</a:t>
            </a:r>
            <a:r>
              <a:rPr lang="es-ES" sz="2000" dirty="0" smtClean="0"/>
              <a:t>?</a:t>
            </a:r>
            <a:endParaRPr lang="ca-ES" sz="2000" dirty="0"/>
          </a:p>
        </p:txBody>
      </p:sp>
      <p:pic>
        <p:nvPicPr>
          <p:cNvPr id="5" name="Picture 4" descr="microarr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599"/>
            <a:ext cx="762001" cy="76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250" t="13792" r="30383" b="31033"/>
          <a:stretch>
            <a:fillRect/>
          </a:stretch>
        </p:blipFill>
        <p:spPr bwMode="auto">
          <a:xfrm>
            <a:off x="1409700" y="2895600"/>
            <a:ext cx="533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13"/>
          <p:cNvSpPr/>
          <p:nvPr/>
        </p:nvSpPr>
        <p:spPr bwMode="auto">
          <a:xfrm rot="5400000">
            <a:off x="1417319" y="2423160"/>
            <a:ext cx="518161" cy="304800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828800" y="4987925"/>
            <a:ext cx="6556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ca-ES" sz="6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Right Arrow 14"/>
          <p:cNvSpPr/>
          <p:nvPr/>
        </p:nvSpPr>
        <p:spPr bwMode="auto">
          <a:xfrm>
            <a:off x="990600" y="5425440"/>
            <a:ext cx="784860" cy="289560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35380"/>
            <a:ext cx="5000625" cy="2696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9918324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792163"/>
          </a:xfrm>
        </p:spPr>
        <p:txBody>
          <a:bodyPr>
            <a:noAutofit/>
          </a:bodyPr>
          <a:lstStyle/>
          <a:p>
            <a:r>
              <a:rPr lang="es-ES" dirty="0" err="1" smtClean="0"/>
              <a:t>From</a:t>
            </a:r>
            <a:r>
              <a:rPr lang="es-ES" dirty="0" smtClean="0"/>
              <a:t> gene </a:t>
            </a:r>
            <a:r>
              <a:rPr lang="es-ES" dirty="0" err="1" smtClean="0"/>
              <a:t>lists</a:t>
            </a:r>
            <a:r>
              <a:rPr lang="es-ES" dirty="0" smtClean="0"/>
              <a:t> to </a:t>
            </a:r>
            <a:r>
              <a:rPr lang="es-ES" i="1" dirty="0" err="1"/>
              <a:t>P</a:t>
            </a:r>
            <a:r>
              <a:rPr lang="es-ES" i="1" dirty="0" err="1" smtClean="0"/>
              <a:t>athway</a:t>
            </a:r>
            <a:r>
              <a:rPr lang="es-ES" i="1" dirty="0" smtClean="0"/>
              <a:t> </a:t>
            </a:r>
            <a:r>
              <a:rPr lang="es-ES" i="1" dirty="0" err="1"/>
              <a:t>A</a:t>
            </a:r>
            <a:r>
              <a:rPr lang="es-ES" i="1" dirty="0" err="1" smtClean="0"/>
              <a:t>nalysis</a:t>
            </a:r>
            <a:endParaRPr lang="ca-ES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5800" y="1371600"/>
            <a:ext cx="8001000" cy="461168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s-ES" altLang="ca-ES" dirty="0" smtClean="0"/>
              <a:t>Gene </a:t>
            </a:r>
            <a:r>
              <a:rPr lang="es-ES" altLang="ca-ES" dirty="0" err="1" smtClean="0"/>
              <a:t>lists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contain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useful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information</a:t>
            </a:r>
            <a:endParaRPr lang="es-ES" altLang="ca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This</a:t>
            </a:r>
            <a:r>
              <a:rPr lang="es-ES" dirty="0" smtClean="0"/>
              <a:t> can be </a:t>
            </a:r>
            <a:r>
              <a:rPr lang="es-ES" dirty="0" err="1" smtClean="0"/>
              <a:t>extracted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databases</a:t>
            </a:r>
            <a:endParaRPr lang="es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Generically</a:t>
            </a:r>
            <a:r>
              <a:rPr lang="es-ES" dirty="0" smtClean="0"/>
              <a:t> </a:t>
            </a:r>
            <a:r>
              <a:rPr lang="es-ES" dirty="0" err="1" smtClean="0"/>
              <a:t>described</a:t>
            </a:r>
            <a:r>
              <a:rPr lang="es-ES" dirty="0" smtClean="0"/>
              <a:t> as </a:t>
            </a:r>
            <a:r>
              <a:rPr lang="es-ES" b="1" i="1" dirty="0" smtClean="0"/>
              <a:t>Gene </a:t>
            </a:r>
            <a:r>
              <a:rPr lang="es-ES" b="1" i="1" dirty="0" err="1" smtClean="0"/>
              <a:t>Annotation</a:t>
            </a:r>
            <a:endParaRPr lang="es-ES" b="1" i="1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dirty="0" err="1" smtClean="0"/>
              <a:t>Besides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obtain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of </a:t>
            </a:r>
            <a:r>
              <a:rPr lang="es-ES" i="1" dirty="0" smtClean="0"/>
              <a:t>gene sets</a:t>
            </a:r>
          </a:p>
          <a:p>
            <a:pPr lvl="1">
              <a:lnSpc>
                <a:spcPct val="90000"/>
              </a:lnSpc>
            </a:pPr>
            <a:r>
              <a:rPr lang="es-ES" dirty="0" smtClean="0"/>
              <a:t>Genes </a:t>
            </a:r>
            <a:r>
              <a:rPr lang="es-ES" dirty="0" err="1" smtClean="0"/>
              <a:t>don’t</a:t>
            </a:r>
            <a:r>
              <a:rPr lang="es-ES" dirty="0" smtClean="0"/>
              <a:t> </a:t>
            </a:r>
            <a:r>
              <a:rPr lang="es-ES" dirty="0" err="1" smtClean="0"/>
              <a:t>act</a:t>
            </a:r>
            <a:r>
              <a:rPr lang="es-ES" dirty="0" smtClean="0"/>
              <a:t> </a:t>
            </a:r>
            <a:r>
              <a:rPr lang="es-ES" dirty="0" err="1" smtClean="0"/>
              <a:t>individually</a:t>
            </a:r>
            <a:r>
              <a:rPr lang="es-ES" dirty="0" smtClean="0"/>
              <a:t>, </a:t>
            </a:r>
            <a:r>
              <a:rPr lang="es-ES" dirty="0" err="1" smtClean="0"/>
              <a:t>rather</a:t>
            </a:r>
            <a:r>
              <a:rPr lang="es-ES" dirty="0" smtClean="0"/>
              <a:t> in </a:t>
            </a:r>
            <a:r>
              <a:rPr lang="es-ES" dirty="0" err="1" smtClean="0"/>
              <a:t>groups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/>
              <a:t>More </a:t>
            </a:r>
            <a:r>
              <a:rPr lang="es-ES" b="1" i="1" dirty="0" err="1" smtClean="0"/>
              <a:t>realistic</a:t>
            </a:r>
            <a:r>
              <a:rPr lang="es-ES" b="1" i="1" dirty="0" smtClean="0"/>
              <a:t> </a:t>
            </a:r>
            <a:r>
              <a:rPr lang="es-ES" dirty="0" err="1" smtClean="0"/>
              <a:t>approach</a:t>
            </a:r>
            <a:endParaRPr lang="es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There</a:t>
            </a:r>
            <a:r>
              <a:rPr lang="es-ES" dirty="0" smtClean="0"/>
              <a:t> are </a:t>
            </a:r>
            <a:r>
              <a:rPr lang="es-ES" dirty="0" err="1" smtClean="0"/>
              <a:t>less</a:t>
            </a:r>
            <a:r>
              <a:rPr lang="es-ES" dirty="0" smtClean="0"/>
              <a:t> gene sets </a:t>
            </a:r>
            <a:r>
              <a:rPr lang="es-ES" dirty="0" err="1" smtClean="0"/>
              <a:t>than</a:t>
            </a:r>
            <a:r>
              <a:rPr lang="es-ES" dirty="0" smtClean="0"/>
              <a:t> individual genes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err="1" smtClean="0">
                <a:sym typeface="Wingdings" panose="05000000000000000000" pitchFamily="2" charset="2"/>
              </a:rPr>
              <a:t>Relatively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b="1" i="1" dirty="0" err="1" smtClean="0">
                <a:sym typeface="Wingdings" panose="05000000000000000000" pitchFamily="2" charset="2"/>
              </a:rPr>
              <a:t>s</a:t>
            </a:r>
            <a:r>
              <a:rPr lang="es-ES" b="1" i="1" dirty="0" err="1" smtClean="0"/>
              <a:t>impler</a:t>
            </a:r>
            <a:r>
              <a:rPr lang="es-ES" b="1" i="1" dirty="0" smtClean="0"/>
              <a:t> </a:t>
            </a:r>
            <a:r>
              <a:rPr lang="es-ES" dirty="0" smtClean="0"/>
              <a:t>to </a:t>
            </a:r>
            <a:r>
              <a:rPr lang="es-ES" dirty="0" err="1" smtClean="0"/>
              <a:t>manage</a:t>
            </a:r>
            <a:endParaRPr lang="es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Generically</a:t>
            </a:r>
            <a:r>
              <a:rPr lang="es-ES" dirty="0" smtClean="0"/>
              <a:t> </a:t>
            </a:r>
            <a:r>
              <a:rPr lang="es-ES" dirty="0" err="1" smtClean="0"/>
              <a:t>described</a:t>
            </a:r>
            <a:r>
              <a:rPr lang="es-ES" dirty="0" smtClean="0"/>
              <a:t> as </a:t>
            </a:r>
            <a:r>
              <a:rPr lang="es-ES" b="1" i="1" dirty="0" err="1" smtClean="0"/>
              <a:t>Pathway</a:t>
            </a:r>
            <a:r>
              <a:rPr lang="es-ES" b="1" i="1" dirty="0" smtClean="0"/>
              <a:t> </a:t>
            </a:r>
            <a:r>
              <a:rPr lang="es-ES" b="1" i="1" dirty="0" err="1" smtClean="0"/>
              <a:t>Analysis</a:t>
            </a:r>
            <a:endParaRPr lang="ca-ES" b="1" i="1" dirty="0"/>
          </a:p>
        </p:txBody>
      </p:sp>
    </p:spTree>
    <p:extLst>
      <p:ext uri="{BB962C8B-B14F-4D97-AF65-F5344CB8AC3E}">
        <p14:creationId xmlns="" xmlns:p14="http://schemas.microsoft.com/office/powerpoint/2010/main" val="25459954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 smtClean="0"/>
              <a:t>Case </a:t>
            </a:r>
            <a:r>
              <a:rPr lang="es-ES" dirty="0" err="1" smtClean="0"/>
              <a:t>study</a:t>
            </a:r>
            <a:r>
              <a:rPr lang="es-ES" dirty="0" smtClean="0"/>
              <a:t> 1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 smtClean="0"/>
              <a:t>Lists</a:t>
            </a:r>
            <a:r>
              <a:rPr lang="es-ES" dirty="0" smtClean="0"/>
              <a:t> </a:t>
            </a:r>
            <a:r>
              <a:rPr lang="es-ES" i="1" dirty="0" err="1" smtClean="0"/>
              <a:t>AvsB</a:t>
            </a:r>
            <a:r>
              <a:rPr lang="es-ES" dirty="0" smtClean="0"/>
              <a:t>, </a:t>
            </a:r>
            <a:r>
              <a:rPr lang="es-ES" i="1" dirty="0" err="1" smtClean="0"/>
              <a:t>AvsL</a:t>
            </a:r>
            <a:r>
              <a:rPr lang="es-ES" dirty="0" smtClean="0"/>
              <a:t> and </a:t>
            </a:r>
            <a:r>
              <a:rPr lang="es-ES" i="1" dirty="0" err="1" smtClean="0"/>
              <a:t>BvsL</a:t>
            </a:r>
            <a:r>
              <a:rPr lang="es-ES" dirty="0" smtClean="0"/>
              <a:t> </a:t>
            </a:r>
            <a:r>
              <a:rPr lang="es-ES" dirty="0" err="1" smtClean="0"/>
              <a:t>contain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IDs</a:t>
            </a:r>
            <a:r>
              <a:rPr lang="es-ES" dirty="0" smtClean="0"/>
              <a:t> of genes </a:t>
            </a:r>
            <a:r>
              <a:rPr lang="es-ES" dirty="0" err="1" smtClean="0"/>
              <a:t>selected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being</a:t>
            </a:r>
            <a:r>
              <a:rPr lang="es-ES" dirty="0" smtClean="0"/>
              <a:t> </a:t>
            </a:r>
            <a:r>
              <a:rPr lang="es-ES" dirty="0" err="1" smtClean="0"/>
              <a:t>differentially</a:t>
            </a:r>
            <a:r>
              <a:rPr lang="es-ES" dirty="0" smtClean="0"/>
              <a:t> </a:t>
            </a:r>
            <a:r>
              <a:rPr lang="es-ES" dirty="0" err="1" smtClean="0"/>
              <a:t>expressed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three</a:t>
            </a:r>
            <a:r>
              <a:rPr lang="es-ES" dirty="0" smtClean="0"/>
              <a:t> </a:t>
            </a:r>
            <a:r>
              <a:rPr lang="es-ES" dirty="0" err="1" smtClean="0"/>
              <a:t>types</a:t>
            </a:r>
            <a:r>
              <a:rPr lang="es-ES" dirty="0" smtClean="0"/>
              <a:t> of </a:t>
            </a:r>
            <a:r>
              <a:rPr lang="es-ES" dirty="0" err="1" smtClean="0"/>
              <a:t>breast</a:t>
            </a:r>
            <a:r>
              <a:rPr lang="es-ES" dirty="0" smtClean="0"/>
              <a:t> </a:t>
            </a:r>
            <a:r>
              <a:rPr lang="es-ES" dirty="0" err="1" smtClean="0"/>
              <a:t>cancer</a:t>
            </a:r>
            <a:r>
              <a:rPr lang="es-ES" dirty="0" smtClean="0"/>
              <a:t> </a:t>
            </a:r>
            <a:r>
              <a:rPr lang="es-ES" dirty="0" err="1" smtClean="0"/>
              <a:t>tumors</a:t>
            </a:r>
            <a:r>
              <a:rPr lang="es-ES" dirty="0" smtClean="0"/>
              <a:t>.</a:t>
            </a:r>
          </a:p>
          <a:p>
            <a:pPr lvl="1"/>
            <a:r>
              <a:rPr lang="ca-ES" dirty="0" err="1"/>
              <a:t>Farmer</a:t>
            </a:r>
            <a:r>
              <a:rPr lang="ca-ES" dirty="0"/>
              <a:t> P, </a:t>
            </a:r>
            <a:r>
              <a:rPr lang="ca-ES" dirty="0" err="1"/>
              <a:t>Bonnefoi</a:t>
            </a:r>
            <a:r>
              <a:rPr lang="ca-ES" dirty="0"/>
              <a:t> H, </a:t>
            </a:r>
            <a:r>
              <a:rPr lang="ca-ES" dirty="0" err="1"/>
              <a:t>Becette</a:t>
            </a:r>
            <a:r>
              <a:rPr lang="ca-ES" dirty="0"/>
              <a:t> V, </a:t>
            </a:r>
            <a:r>
              <a:rPr lang="ca-ES" dirty="0" err="1"/>
              <a:t>Tubiana-Hulin</a:t>
            </a:r>
            <a:r>
              <a:rPr lang="ca-ES" dirty="0"/>
              <a:t> M et al. </a:t>
            </a:r>
            <a:r>
              <a:rPr lang="ca-ES" dirty="0" err="1"/>
              <a:t>Identification</a:t>
            </a:r>
            <a:r>
              <a:rPr lang="ca-ES" dirty="0"/>
              <a:t> of molecular </a:t>
            </a:r>
            <a:r>
              <a:rPr lang="ca-ES" dirty="0" err="1"/>
              <a:t>apocrine</a:t>
            </a:r>
            <a:r>
              <a:rPr lang="ca-ES" dirty="0"/>
              <a:t> </a:t>
            </a:r>
            <a:r>
              <a:rPr lang="ca-ES" dirty="0" err="1"/>
              <a:t>breast</a:t>
            </a:r>
            <a:r>
              <a:rPr lang="ca-ES" dirty="0"/>
              <a:t> </a:t>
            </a:r>
            <a:r>
              <a:rPr lang="ca-ES" dirty="0" err="1"/>
              <a:t>tumours</a:t>
            </a:r>
            <a:r>
              <a:rPr lang="ca-ES" dirty="0"/>
              <a:t> </a:t>
            </a:r>
            <a:r>
              <a:rPr lang="ca-ES" dirty="0" err="1"/>
              <a:t>by</a:t>
            </a:r>
            <a:r>
              <a:rPr lang="ca-ES" dirty="0"/>
              <a:t> </a:t>
            </a:r>
            <a:r>
              <a:rPr lang="ca-ES" dirty="0" err="1"/>
              <a:t>microarray</a:t>
            </a:r>
            <a:r>
              <a:rPr lang="ca-ES" dirty="0"/>
              <a:t> </a:t>
            </a:r>
            <a:r>
              <a:rPr lang="ca-ES" dirty="0" err="1"/>
              <a:t>analysis</a:t>
            </a:r>
            <a:r>
              <a:rPr lang="ca-ES" dirty="0"/>
              <a:t>. </a:t>
            </a:r>
            <a:r>
              <a:rPr lang="ca-ES" i="1" dirty="0" err="1"/>
              <a:t>Oncogene</a:t>
            </a:r>
            <a:r>
              <a:rPr lang="ca-ES" dirty="0"/>
              <a:t> 2005 </a:t>
            </a:r>
            <a:r>
              <a:rPr lang="ca-ES" dirty="0" err="1"/>
              <a:t>Jul</a:t>
            </a:r>
            <a:r>
              <a:rPr lang="ca-ES" dirty="0"/>
              <a:t> 7;24(29):4660-71. PMID: </a:t>
            </a:r>
            <a:r>
              <a:rPr lang="ca-ES" dirty="0" smtClean="0">
                <a:hlinkClick r:id="rId2" tooltip="Link to PubMed record"/>
              </a:rPr>
              <a:t>15897907</a:t>
            </a:r>
            <a:endParaRPr lang="ca-ES" dirty="0"/>
          </a:p>
          <a:p>
            <a:r>
              <a:rPr lang="ca-ES" dirty="0" err="1" smtClean="0"/>
              <a:t>See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r>
              <a:rPr lang="ca-ES" dirty="0" smtClean="0"/>
              <a:t> </a:t>
            </a:r>
            <a:r>
              <a:rPr lang="ca-ES" dirty="0" err="1" smtClean="0"/>
              <a:t>that</a:t>
            </a:r>
            <a:r>
              <a:rPr lang="ca-ES" dirty="0" smtClean="0"/>
              <a:t> </a:t>
            </a:r>
            <a:r>
              <a:rPr lang="ca-ES" dirty="0" err="1" smtClean="0"/>
              <a:t>generates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 </a:t>
            </a:r>
            <a:r>
              <a:rPr lang="ca-ES" dirty="0" smtClean="0"/>
              <a:t>in</a:t>
            </a:r>
            <a:r>
              <a:rPr lang="ca-ES" dirty="0" smtClean="0"/>
              <a:t>: </a:t>
            </a:r>
            <a:r>
              <a:rPr lang="ca-ES" dirty="0" smtClean="0">
                <a:hlinkClick r:id="rId3"/>
              </a:rPr>
              <a:t>https://</a:t>
            </a:r>
            <a:r>
              <a:rPr lang="ca-ES" dirty="0" smtClean="0">
                <a:hlinkClick r:id="rId3"/>
              </a:rPr>
              <a:t>github.com/alexsanchezpla/scripts/tree/master/Exemple_Analisis_BioC</a:t>
            </a:r>
            <a:endParaRPr lang="ca-ES" dirty="0" smtClean="0"/>
          </a:p>
          <a:p>
            <a:endParaRPr lang="ca-ES" dirty="0"/>
          </a:p>
        </p:txBody>
      </p:sp>
    </p:spTree>
    <p:extLst>
      <p:ext uri="{BB962C8B-B14F-4D97-AF65-F5344CB8AC3E}">
        <p14:creationId xmlns="" xmlns:p14="http://schemas.microsoft.com/office/powerpoint/2010/main" val="25446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 smtClean="0"/>
              <a:t>Case </a:t>
            </a:r>
            <a:r>
              <a:rPr lang="es-ES" dirty="0" err="1" smtClean="0"/>
              <a:t>study</a:t>
            </a:r>
            <a:r>
              <a:rPr lang="es-ES" dirty="0" smtClean="0"/>
              <a:t> 2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b="1" dirty="0"/>
              <a:t> </a:t>
            </a:r>
            <a:r>
              <a:rPr lang="ca-ES" dirty="0" err="1">
                <a:hlinkClick r:id="rId2"/>
              </a:rPr>
              <a:t>One</a:t>
            </a:r>
            <a:r>
              <a:rPr lang="ca-ES" dirty="0">
                <a:hlinkClick r:id="rId2"/>
              </a:rPr>
              <a:t> </a:t>
            </a:r>
            <a:r>
              <a:rPr lang="ca-ES" dirty="0" err="1">
                <a:hlinkClick r:id="rId2"/>
              </a:rPr>
              <a:t>hundred</a:t>
            </a:r>
            <a:r>
              <a:rPr lang="ca-ES" dirty="0">
                <a:hlinkClick r:id="rId2"/>
              </a:rPr>
              <a:t> </a:t>
            </a:r>
            <a:r>
              <a:rPr lang="ca-ES" dirty="0" err="1">
                <a:hlinkClick r:id="rId2"/>
              </a:rPr>
              <a:t>sixty-four</a:t>
            </a:r>
            <a:r>
              <a:rPr lang="ca-ES" dirty="0">
                <a:hlinkClick r:id="rId2"/>
              </a:rPr>
              <a:t> </a:t>
            </a:r>
            <a:r>
              <a:rPr lang="ca-ES" dirty="0" err="1">
                <a:hlinkClick r:id="rId2"/>
              </a:rPr>
              <a:t>genes</a:t>
            </a:r>
            <a:r>
              <a:rPr lang="ca-ES" dirty="0"/>
              <a:t> </a:t>
            </a:r>
            <a:r>
              <a:rPr lang="ca-ES" dirty="0" err="1"/>
              <a:t>found</a:t>
            </a:r>
            <a:r>
              <a:rPr lang="ca-ES" dirty="0"/>
              <a:t> to be </a:t>
            </a:r>
            <a:r>
              <a:rPr lang="ca-ES" dirty="0" err="1"/>
              <a:t>upregulated</a:t>
            </a:r>
            <a:r>
              <a:rPr lang="ca-ES" dirty="0"/>
              <a:t> in CD4+/CD62L- T cells </a:t>
            </a:r>
            <a:r>
              <a:rPr lang="ca-ES" dirty="0" err="1"/>
              <a:t>relative</a:t>
            </a:r>
            <a:r>
              <a:rPr lang="ca-ES" dirty="0"/>
              <a:t> to CD4+/CD62L+ T </a:t>
            </a:r>
            <a:r>
              <a:rPr lang="ca-ES" dirty="0" smtClean="0"/>
              <a:t>cells.</a:t>
            </a:r>
          </a:p>
          <a:p>
            <a:pPr marL="457200" lvl="1" indent="0">
              <a:buNone/>
            </a:pPr>
            <a:r>
              <a:rPr lang="ca-ES" b="1" i="1" dirty="0" err="1" smtClean="0"/>
              <a:t>Cutting</a:t>
            </a:r>
            <a:r>
              <a:rPr lang="ca-ES" b="1" i="1" dirty="0" smtClean="0"/>
              <a:t> </a:t>
            </a:r>
            <a:r>
              <a:rPr lang="ca-ES" b="1" i="1" dirty="0" err="1"/>
              <a:t>edge</a:t>
            </a:r>
            <a:r>
              <a:rPr lang="ca-ES" b="1" i="1" dirty="0"/>
              <a:t>: L-</a:t>
            </a:r>
            <a:r>
              <a:rPr lang="ca-ES" b="1" i="1" dirty="0" err="1"/>
              <a:t>selectin</a:t>
            </a:r>
            <a:r>
              <a:rPr lang="ca-ES" b="1" i="1" dirty="0"/>
              <a:t> (CD62L) </a:t>
            </a:r>
            <a:r>
              <a:rPr lang="ca-ES" b="1" i="1" dirty="0" err="1"/>
              <a:t>expression</a:t>
            </a:r>
            <a:r>
              <a:rPr lang="ca-ES" b="1" i="1" dirty="0"/>
              <a:t> </a:t>
            </a:r>
            <a:r>
              <a:rPr lang="ca-ES" b="1" i="1" dirty="0" err="1"/>
              <a:t>distinguishes</a:t>
            </a:r>
            <a:r>
              <a:rPr lang="ca-ES" b="1" i="1" dirty="0"/>
              <a:t> </a:t>
            </a:r>
            <a:r>
              <a:rPr lang="ca-ES" b="1" i="1" dirty="0" err="1"/>
              <a:t>small</a:t>
            </a:r>
            <a:r>
              <a:rPr lang="ca-ES" b="1" i="1" dirty="0"/>
              <a:t> </a:t>
            </a:r>
            <a:r>
              <a:rPr lang="ca-ES" b="1" i="1" dirty="0" err="1"/>
              <a:t>resting</a:t>
            </a:r>
            <a:r>
              <a:rPr lang="ca-ES" b="1" i="1" dirty="0"/>
              <a:t> </a:t>
            </a:r>
            <a:r>
              <a:rPr lang="ca-ES" b="1" i="1" dirty="0" err="1"/>
              <a:t>memory</a:t>
            </a:r>
            <a:r>
              <a:rPr lang="ca-ES" b="1" i="1" dirty="0"/>
              <a:t> CD4+ T cells </a:t>
            </a:r>
            <a:r>
              <a:rPr lang="ca-ES" b="1" i="1" dirty="0" err="1"/>
              <a:t>that</a:t>
            </a:r>
            <a:r>
              <a:rPr lang="ca-ES" b="1" i="1" dirty="0"/>
              <a:t> </a:t>
            </a:r>
            <a:r>
              <a:rPr lang="ca-ES" b="1" i="1" dirty="0" err="1"/>
              <a:t>preferentially</a:t>
            </a:r>
            <a:r>
              <a:rPr lang="ca-ES" b="1" i="1" dirty="0"/>
              <a:t> </a:t>
            </a:r>
            <a:r>
              <a:rPr lang="ca-ES" b="1" i="1" dirty="0" err="1"/>
              <a:t>respond</a:t>
            </a:r>
            <a:r>
              <a:rPr lang="ca-ES" b="1" i="1" dirty="0"/>
              <a:t> to </a:t>
            </a:r>
            <a:r>
              <a:rPr lang="ca-ES" b="1" i="1" dirty="0" err="1"/>
              <a:t>recall</a:t>
            </a:r>
            <a:r>
              <a:rPr lang="ca-ES" b="1" i="1" dirty="0"/>
              <a:t> </a:t>
            </a:r>
            <a:r>
              <a:rPr lang="ca-ES" b="1" i="1" dirty="0" smtClean="0"/>
              <a:t>antigen.</a:t>
            </a:r>
            <a:endParaRPr lang="ca-ES" dirty="0"/>
          </a:p>
          <a:p>
            <a:pPr marL="457200" lvl="1" indent="0">
              <a:buNone/>
            </a:pPr>
            <a:r>
              <a:rPr lang="ca-ES" dirty="0" err="1" smtClean="0"/>
              <a:t>Hengel</a:t>
            </a:r>
            <a:r>
              <a:rPr lang="ca-ES" dirty="0" smtClean="0"/>
              <a:t> RL et al. </a:t>
            </a:r>
          </a:p>
          <a:p>
            <a:pPr marL="457200" lvl="1" indent="0">
              <a:buNone/>
            </a:pPr>
            <a:r>
              <a:rPr lang="ca-ES" dirty="0" smtClean="0"/>
              <a:t>J </a:t>
            </a:r>
            <a:r>
              <a:rPr lang="ca-ES" dirty="0" err="1"/>
              <a:t>Immunol</a:t>
            </a:r>
            <a:r>
              <a:rPr lang="ca-ES" dirty="0"/>
              <a:t> 2003 Jan 1;170(1):28-32 </a:t>
            </a:r>
          </a:p>
        </p:txBody>
      </p:sp>
    </p:spTree>
    <p:extLst>
      <p:ext uri="{BB962C8B-B14F-4D97-AF65-F5344CB8AC3E}">
        <p14:creationId xmlns="" xmlns:p14="http://schemas.microsoft.com/office/powerpoint/2010/main" val="31356490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Gene </a:t>
            </a:r>
            <a:r>
              <a:rPr lang="es-ES" dirty="0" err="1" smtClean="0"/>
              <a:t>Lists</a:t>
            </a:r>
            <a:r>
              <a:rPr lang="es-ES" dirty="0" smtClean="0"/>
              <a:t> and </a:t>
            </a:r>
            <a:r>
              <a:rPr lang="es-ES" dirty="0" err="1" smtClean="0"/>
              <a:t>Annotations</a:t>
            </a:r>
            <a:endParaRPr lang="ca-ES" dirty="0"/>
          </a:p>
        </p:txBody>
      </p:sp>
    </p:spTree>
    <p:extLst>
      <p:ext uri="{BB962C8B-B14F-4D97-AF65-F5344CB8AC3E}">
        <p14:creationId xmlns="" xmlns:p14="http://schemas.microsoft.com/office/powerpoint/2010/main" val="217220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ca-ES" smtClean="0">
                <a:latin typeface="Calibri" pitchFamily="34" charset="0"/>
                <a:ea typeface="ＭＳ Ｐゴシック" pitchFamily="34" charset="-128"/>
              </a:rPr>
              <a:t>Gene and Protein Identifiers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524000"/>
            <a:ext cx="7772400" cy="4648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Identifiers (IDs) are ideally unique, stable names or numbers that help track database records</a:t>
            </a:r>
          </a:p>
          <a:p>
            <a:pPr lvl="1">
              <a:lnSpc>
                <a:spcPct val="90000"/>
              </a:lnSpc>
            </a:pPr>
            <a:r>
              <a:rPr lang="en-US" altLang="ca-ES" sz="2600" dirty="0" smtClean="0">
                <a:latin typeface="Calibri" pitchFamily="34" charset="0"/>
                <a:ea typeface="ＭＳ Ｐゴシック" pitchFamily="34" charset="-128"/>
              </a:rPr>
              <a:t>E.g. Social Insurance Number, </a:t>
            </a:r>
            <a:r>
              <a:rPr lang="en-US" altLang="ca-ES" sz="2600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sz="2600" dirty="0" smtClean="0">
                <a:latin typeface="Calibri" pitchFamily="34" charset="0"/>
                <a:ea typeface="ＭＳ Ｐゴシック" pitchFamily="34" charset="-128"/>
              </a:rPr>
              <a:t> Gene ID 41232</a:t>
            </a:r>
          </a:p>
          <a:p>
            <a:pPr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But, information on features is stored in many databases…</a:t>
            </a:r>
          </a:p>
          <a:p>
            <a:pPr lvl="1">
              <a:lnSpc>
                <a:spcPct val="90000"/>
              </a:lnSpc>
            </a:pPr>
            <a:r>
              <a:rPr lang="en-US" altLang="ca-ES" sz="2600" dirty="0" smtClean="0">
                <a:latin typeface="Calibri" pitchFamily="34" charset="0"/>
                <a:ea typeface="ＭＳ Ｐゴシック" pitchFamily="34" charset="-128"/>
                <a:sym typeface="Wingdings" pitchFamily="2" charset="2"/>
              </a:rPr>
              <a:t>Genes have many IDs</a:t>
            </a:r>
            <a:endParaRPr lang="en-US" altLang="ca-ES" sz="2600" dirty="0" smtClean="0">
              <a:latin typeface="Calibri" pitchFamily="34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Records for: Gene, DNA, RNA, Protein</a:t>
            </a:r>
          </a:p>
          <a:p>
            <a:pPr lvl="1"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Important to recognize the correct record type</a:t>
            </a:r>
          </a:p>
          <a:p>
            <a:pPr lvl="1"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Gene records don</a:t>
            </a:r>
            <a:r>
              <a:rPr lang="en-CA" altLang="en-US" dirty="0" smtClean="0"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t store sequence. They link to DNA regions, RNA transcripts and proteins e.g. in </a:t>
            </a:r>
            <a:r>
              <a:rPr lang="en-US" altLang="ja-JP" dirty="0" err="1" smtClean="0">
                <a:latin typeface="Calibri" pitchFamily="34" charset="0"/>
                <a:ea typeface="ＭＳ Ｐゴシック" pitchFamily="34" charset="-128"/>
              </a:rPr>
              <a:t>RefSeq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, which stores </a:t>
            </a:r>
            <a:r>
              <a:rPr lang="en-US" altLang="ja-JP" sz="2600" dirty="0" smtClean="0">
                <a:latin typeface="Calibri" pitchFamily="34" charset="0"/>
                <a:ea typeface="ＭＳ Ｐゴシック" pitchFamily="34" charset="-128"/>
              </a:rPr>
              <a:t>sequence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.</a:t>
            </a:r>
            <a:endParaRPr lang="en-US" altLang="ca-ES" dirty="0" smtClean="0">
              <a:latin typeface="Calibri" pitchFamily="34" charset="0"/>
              <a:ea typeface="ＭＳ Ｐゴシック" pitchFamily="34" charset="-128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5250" t="13792" r="30383" b="31033"/>
          <a:stretch>
            <a:fillRect/>
          </a:stretch>
        </p:blipFill>
        <p:spPr bwMode="auto">
          <a:xfrm>
            <a:off x="8001000" y="1828800"/>
            <a:ext cx="990600" cy="452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2398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Common Identifiers</a:t>
            </a:r>
          </a:p>
        </p:txBody>
      </p:sp>
      <p:sp>
        <p:nvSpPr>
          <p:cNvPr id="61442" name="Text Box 4"/>
          <p:cNvSpPr txBox="1">
            <a:spLocks noChangeArrowheads="1"/>
          </p:cNvSpPr>
          <p:nvPr/>
        </p:nvSpPr>
        <p:spPr bwMode="auto">
          <a:xfrm>
            <a:off x="3989388" y="1121688"/>
            <a:ext cx="4874091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ca-ES" sz="1800" b="1" dirty="0">
                <a:solidFill>
                  <a:srgbClr val="FF0000"/>
                </a:solidFill>
                <a:cs typeface="Arial" pitchFamily="34" charset="0"/>
              </a:rPr>
              <a:t>Species-specific</a:t>
            </a:r>
            <a:endParaRPr lang="en-US" altLang="ca-ES" sz="1800" dirty="0">
              <a:solidFill>
                <a:srgbClr val="FF0000"/>
              </a:solidFill>
              <a:cs typeface="Arial" pitchFamily="34" charset="0"/>
            </a:endParaRP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HUGO HGNC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BRCA2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MGI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MGI:109337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RGD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2219 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ZFIN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ZDB-GENE-060510-3 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FlyBase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CG9097 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WormBase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WBGene00002299 </a:t>
            </a:r>
            <a:r>
              <a:rPr lang="en-US" altLang="ca-ES" sz="1800" dirty="0">
                <a:cs typeface="Arial" pitchFamily="34" charset="0"/>
              </a:rPr>
              <a:t>or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ZK1067.1</a:t>
            </a:r>
            <a:r>
              <a:rPr lang="en-US" altLang="ca-ES" sz="1800" dirty="0">
                <a:cs typeface="Arial" pitchFamily="34" charset="0"/>
              </a:rPr>
              <a:t> 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SGD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S000002187 </a:t>
            </a:r>
            <a:r>
              <a:rPr lang="en-US" altLang="ca-ES" sz="1800" dirty="0">
                <a:cs typeface="Arial" pitchFamily="34" charset="0"/>
              </a:rPr>
              <a:t>or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YDL029W</a:t>
            </a:r>
          </a:p>
          <a:p>
            <a:pPr algn="l" eaLnBrk="1" hangingPunct="1"/>
            <a:r>
              <a:rPr lang="en-US" altLang="ca-ES" sz="1800" b="1" dirty="0">
                <a:cs typeface="Arial" pitchFamily="34" charset="0"/>
              </a:rPr>
              <a:t>Annotations</a:t>
            </a:r>
            <a:endParaRPr lang="en-US" altLang="ca-ES" sz="1800" dirty="0">
              <a:cs typeface="Arial" pitchFamily="34" charset="0"/>
            </a:endParaRP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InterPro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IPR015252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OMIM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600185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Pfam</a:t>
            </a:r>
            <a:r>
              <a:rPr lang="en-US" altLang="ca-ES" sz="1800" dirty="0">
                <a:cs typeface="Arial" pitchFamily="34" charset="0"/>
              </a:rPr>
              <a:t> 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PF09104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Gene Ontology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GO:0000724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SNPs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rs28897757</a:t>
            </a:r>
          </a:p>
          <a:p>
            <a:pPr algn="l" eaLnBrk="1" hangingPunct="1"/>
            <a:r>
              <a:rPr lang="en-US" altLang="ca-ES" sz="1800" b="1" dirty="0">
                <a:cs typeface="Arial" pitchFamily="34" charset="0"/>
              </a:rPr>
              <a:t>Experimental Platform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Affymetrix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208368_3p_s_at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Agilent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A_23_P99452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CodeLink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GE60169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Illumina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GI_4502450-S</a:t>
            </a:r>
          </a:p>
        </p:txBody>
      </p:sp>
      <p:sp>
        <p:nvSpPr>
          <p:cNvPr id="61443" name="Text Box 5"/>
          <p:cNvSpPr txBox="1">
            <a:spLocks noChangeArrowheads="1"/>
          </p:cNvSpPr>
          <p:nvPr/>
        </p:nvSpPr>
        <p:spPr bwMode="auto">
          <a:xfrm>
            <a:off x="76200" y="1196975"/>
            <a:ext cx="4191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ca-ES" sz="2000" b="1" dirty="0">
                <a:cs typeface="Arial" pitchFamily="34" charset="0"/>
              </a:rPr>
              <a:t>Gene</a:t>
            </a:r>
            <a:endParaRPr lang="en-US" altLang="ca-ES" sz="20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Ensembl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ENSG00000139618</a:t>
            </a:r>
          </a:p>
          <a:p>
            <a:pPr algn="l" eaLnBrk="1" hangingPunct="1"/>
            <a:r>
              <a:rPr lang="en-US" altLang="ca-ES" sz="2000" b="1" u="sng" dirty="0" err="1">
                <a:solidFill>
                  <a:srgbClr val="FF0000"/>
                </a:solidFill>
                <a:cs typeface="Arial" pitchFamily="34" charset="0"/>
              </a:rPr>
              <a:t>Entrez</a:t>
            </a:r>
            <a:r>
              <a:rPr lang="en-US" altLang="ca-ES" sz="2000" b="1" u="sng" dirty="0">
                <a:solidFill>
                  <a:srgbClr val="FF0000"/>
                </a:solidFill>
                <a:cs typeface="Arial" pitchFamily="34" charset="0"/>
              </a:rPr>
              <a:t> Gene </a:t>
            </a:r>
            <a:r>
              <a:rPr lang="en-US" altLang="ca-ES" sz="2000" b="1" dirty="0">
                <a:solidFill>
                  <a:srgbClr val="0000FF"/>
                </a:solidFill>
                <a:cs typeface="Arial" pitchFamily="34" charset="0"/>
              </a:rPr>
              <a:t>675</a:t>
            </a: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Unigene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Hs.34012</a:t>
            </a:r>
          </a:p>
          <a:p>
            <a:pPr algn="l" eaLnBrk="1" hangingPunct="1"/>
            <a:endParaRPr lang="en-US" altLang="ca-ES" sz="16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b="1" dirty="0">
                <a:cs typeface="Arial" pitchFamily="34" charset="0"/>
              </a:rPr>
              <a:t>RNA transcript</a:t>
            </a: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GenBank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BC026160.1</a:t>
            </a: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RefSeq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NM_000059</a:t>
            </a: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Ensembl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ENST00000380152</a:t>
            </a:r>
          </a:p>
          <a:p>
            <a:pPr algn="l" eaLnBrk="1" hangingPunct="1"/>
            <a:endParaRPr lang="en-US" altLang="ca-ES" sz="16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b="1" dirty="0">
                <a:cs typeface="Arial" pitchFamily="34" charset="0"/>
              </a:rPr>
              <a:t>Protein</a:t>
            </a:r>
            <a:endParaRPr lang="en-US" altLang="ca-ES" sz="20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Ensembl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ENSP00000369497</a:t>
            </a: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RefSeq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NP_000050.2</a:t>
            </a: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UniProt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BRCA2_HUMAN</a:t>
            </a:r>
            <a:r>
              <a:rPr lang="en-US" altLang="ca-ES" sz="2000" dirty="0">
                <a:cs typeface="Arial" pitchFamily="34" charset="0"/>
              </a:rPr>
              <a:t> or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A1YBP1_HUMAN</a:t>
            </a:r>
          </a:p>
          <a:p>
            <a:pPr algn="l" eaLnBrk="1" hangingPunct="1"/>
            <a:r>
              <a:rPr lang="en-US" altLang="ca-ES" sz="2000" dirty="0">
                <a:cs typeface="Arial" pitchFamily="34" charset="0"/>
              </a:rPr>
              <a:t>IPI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IPI00412408.1</a:t>
            </a:r>
          </a:p>
          <a:p>
            <a:pPr algn="l" eaLnBrk="1" hangingPunct="1"/>
            <a:r>
              <a:rPr lang="en-US" altLang="ca-ES" sz="2000" dirty="0">
                <a:cs typeface="Arial" pitchFamily="34" charset="0"/>
              </a:rPr>
              <a:t>EMBL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AF309413 </a:t>
            </a:r>
          </a:p>
          <a:p>
            <a:pPr algn="l" eaLnBrk="1" hangingPunct="1"/>
            <a:r>
              <a:rPr lang="en-US" altLang="ca-ES" sz="2000" dirty="0">
                <a:cs typeface="Arial" pitchFamily="34" charset="0"/>
              </a:rPr>
              <a:t>PDB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1MIU</a:t>
            </a:r>
          </a:p>
        </p:txBody>
      </p:sp>
      <p:sp>
        <p:nvSpPr>
          <p:cNvPr id="61444" name="Rectangle 11"/>
          <p:cNvSpPr>
            <a:spLocks noChangeArrowheads="1"/>
          </p:cNvSpPr>
          <p:nvPr/>
        </p:nvSpPr>
        <p:spPr bwMode="auto">
          <a:xfrm>
            <a:off x="6705600" y="5410200"/>
            <a:ext cx="2438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ca-ES" u="sng">
                <a:solidFill>
                  <a:srgbClr val="FF0000"/>
                </a:solidFill>
                <a:cs typeface="Arial" pitchFamily="34" charset="0"/>
              </a:rPr>
              <a:t>Red </a:t>
            </a:r>
            <a:r>
              <a:rPr lang="en-US" altLang="ca-ES">
                <a:solidFill>
                  <a:srgbClr val="FF0000"/>
                </a:solidFill>
                <a:cs typeface="Arial" pitchFamily="34" charset="0"/>
              </a:rPr>
              <a:t>= Recommended</a:t>
            </a:r>
            <a:endParaRPr lang="en-US" altLang="ca-ES"/>
          </a:p>
        </p:txBody>
      </p:sp>
    </p:spTree>
    <p:extLst>
      <p:ext uri="{BB962C8B-B14F-4D97-AF65-F5344CB8AC3E}">
        <p14:creationId xmlns="" xmlns:p14="http://schemas.microsoft.com/office/powerpoint/2010/main" val="24705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Identifier Mapping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There are many IDs!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Software tools recognize only a handful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May need to map from your gene list IDs to standard IDs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Four main uses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Searching for a favorite gene name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Link to related resources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Identifier translation</a:t>
            </a:r>
          </a:p>
          <a:p>
            <a:pPr lvl="2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Proteins to genes,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Affy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ID to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Gene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Merging data from different sources</a:t>
            </a:r>
          </a:p>
          <a:p>
            <a:pPr lvl="2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Find equivalent records</a:t>
            </a:r>
          </a:p>
        </p:txBody>
      </p:sp>
    </p:spTree>
    <p:extLst>
      <p:ext uri="{BB962C8B-B14F-4D97-AF65-F5344CB8AC3E}">
        <p14:creationId xmlns="" xmlns:p14="http://schemas.microsoft.com/office/powerpoint/2010/main" val="230325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 Challenges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8763000" cy="4267200"/>
          </a:xfrm>
        </p:spPr>
        <p:txBody>
          <a:bodyPr>
            <a:normAutofit fontScale="85000" lnSpcReduction="20000"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Avoid errors: map IDs correctly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Beware of 1-to-many mappings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Gene name ambiguity – not a good ID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FLJ92943, LFS1, TRP53, p53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Better to use the standard gene symbol: TP53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Excel error-introduction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OCT4 is changed to October-4  (paste as text)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Problems reaching 100% coverage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due to version issues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Use multiple sources to</a:t>
            </a:r>
            <a:br>
              <a:rPr lang="en-US" altLang="ca-ES" dirty="0" smtClean="0">
                <a:latin typeface="Calibri" pitchFamily="34" charset="0"/>
                <a:ea typeface="ＭＳ Ｐゴシック" pitchFamily="34" charset="-128"/>
              </a:rPr>
            </a:b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increase coverage</a:t>
            </a:r>
          </a:p>
          <a:p>
            <a:endParaRPr lang="en-US" altLang="ca-ES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65539" name="Rectangle 5"/>
          <p:cNvSpPr>
            <a:spLocks noChangeArrowheads="1"/>
          </p:cNvSpPr>
          <p:nvPr/>
        </p:nvSpPr>
        <p:spPr bwMode="auto">
          <a:xfrm>
            <a:off x="5334000" y="5410200"/>
            <a:ext cx="3810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ca-ES" sz="1400" b="0" dirty="0" err="1"/>
              <a:t>Zeeberg</a:t>
            </a:r>
            <a:r>
              <a:rPr lang="en-US" altLang="ca-ES" sz="1400" b="0" dirty="0"/>
              <a:t> BR et al</a:t>
            </a:r>
            <a:r>
              <a:rPr lang="en-US" altLang="ca-ES" sz="1400" b="0" i="1" dirty="0"/>
              <a:t>. Mistaken identifiers: gene name errors can be introduced inadvertently when using Excel in bioinformatics </a:t>
            </a:r>
            <a:r>
              <a:rPr lang="en-US" altLang="ca-ES" sz="1400" b="0" i="1" dirty="0" smtClean="0"/>
              <a:t/>
            </a:r>
            <a:br>
              <a:rPr lang="en-US" altLang="ca-ES" sz="1400" b="0" i="1" dirty="0" smtClean="0"/>
            </a:br>
            <a:r>
              <a:rPr lang="en-US" altLang="ca-ES" sz="1400" b="0" dirty="0" smtClean="0"/>
              <a:t>BMC </a:t>
            </a:r>
            <a:r>
              <a:rPr lang="en-US" altLang="ca-ES" sz="1400" b="0" dirty="0"/>
              <a:t>Bioinformatics. 2004 Jun 23;5:80</a:t>
            </a:r>
          </a:p>
        </p:txBody>
      </p:sp>
    </p:spTree>
    <p:extLst>
      <p:ext uri="{BB962C8B-B14F-4D97-AF65-F5344CB8AC3E}">
        <p14:creationId xmlns="" xmlns:p14="http://schemas.microsoft.com/office/powerpoint/2010/main" val="218632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3" descr="Screen shot 2012-06-03 at 3.39.5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0"/>
            <a:ext cx="7999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593585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735013"/>
          </a:xfrm>
        </p:spPr>
        <p:txBody>
          <a:bodyPr>
            <a:normAutofit/>
          </a:bodyPr>
          <a:lstStyle/>
          <a:p>
            <a:r>
              <a:rPr lang="ca-ES" sz="3200" i="1" dirty="0" smtClean="0"/>
              <a:t>(Bio)</a:t>
            </a:r>
            <a:r>
              <a:rPr lang="ca-ES" sz="3200" i="1" dirty="0" err="1" smtClean="0"/>
              <a:t>Statistics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and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Bioinformatics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Research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groups</a:t>
            </a:r>
            <a:endParaRPr lang="ca-ES" sz="3200" i="1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1219200"/>
            <a:ext cx="4343400" cy="30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023" y="1828800"/>
            <a:ext cx="4343400" cy="455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120164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a-ES" dirty="0" err="1" smtClean="0"/>
              <a:t>Use</a:t>
            </a:r>
            <a:r>
              <a:rPr lang="ca-ES" dirty="0" smtClean="0"/>
              <a:t> ID converters to </a:t>
            </a:r>
            <a:r>
              <a:rPr lang="ca-ES" dirty="0" err="1" smtClean="0"/>
              <a:t>prepare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endParaRPr lang="ca-ES" dirty="0"/>
          </a:p>
        </p:txBody>
      </p:sp>
      <p:pic>
        <p:nvPicPr>
          <p:cNvPr id="1026" name="Picture 2" descr="Resultat d'imatges de DAVID ID conver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5069696" cy="3124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05200"/>
            <a:ext cx="5159375" cy="249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7090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28600"/>
            <a:ext cx="6723063" cy="70643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 Mapping Services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5589588"/>
            <a:ext cx="4486275" cy="863600"/>
          </a:xfrm>
        </p:spPr>
        <p:txBody>
          <a:bodyPr/>
          <a:lstStyle/>
          <a:p>
            <a:r>
              <a:rPr lang="en-US" altLang="ca-ES" smtClean="0">
                <a:latin typeface="Calibri" pitchFamily="34" charset="0"/>
                <a:ea typeface="ＭＳ Ｐゴシック" pitchFamily="34" charset="-128"/>
              </a:rPr>
              <a:t>g:Convert</a:t>
            </a:r>
          </a:p>
          <a:p>
            <a:r>
              <a:rPr lang="en-US" altLang="ca-ES" sz="1400" smtClean="0">
                <a:latin typeface="Calibri" pitchFamily="34" charset="0"/>
                <a:ea typeface="ＭＳ Ｐゴシック" pitchFamily="34" charset="-128"/>
              </a:rPr>
              <a:t>http://biit.cs.ut.ee/gprofiler/gconvert.cgi</a:t>
            </a:r>
          </a:p>
        </p:txBody>
      </p:sp>
      <p:pic>
        <p:nvPicPr>
          <p:cNvPr id="68611" name="Picture 1" descr="Screen Shot 2015-04-08 at 11.08.00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975"/>
            <a:ext cx="61817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3779838" y="5589588"/>
            <a:ext cx="3384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ca-ES" sz="2800">
                <a:latin typeface="Calibri" pitchFamily="34" charset="0"/>
                <a:cs typeface="Calibri" pitchFamily="34" charset="0"/>
              </a:rPr>
              <a:t>Ensembl Biomart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ca-ES" sz="1400">
                <a:latin typeface="Calibri" pitchFamily="34" charset="0"/>
                <a:cs typeface="Calibri" pitchFamily="34" charset="0"/>
              </a:rPr>
              <a:t>http://www.ensembl.org</a:t>
            </a:r>
          </a:p>
        </p:txBody>
      </p:sp>
      <p:cxnSp>
        <p:nvCxnSpPr>
          <p:cNvPr id="8" name="Straight Arrow Connector 7"/>
          <p:cNvCxnSpPr>
            <a:cxnSpLocks noChangeShapeType="1"/>
            <a:stCxn id="12" idx="1"/>
          </p:cNvCxnSpPr>
          <p:nvPr/>
        </p:nvCxnSpPr>
        <p:spPr bwMode="auto">
          <a:xfrm flipH="1">
            <a:off x="3074988" y="1566863"/>
            <a:ext cx="1152525" cy="78263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4227513" y="1412875"/>
            <a:ext cx="32162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ea typeface="ＭＳ Ｐゴシック" charset="0"/>
                <a:cs typeface="Calibri"/>
              </a:rPr>
              <a:t>Input gene/protein/transcript IDs (mixed)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H="1" flipV="1">
            <a:off x="1619250" y="2565400"/>
            <a:ext cx="2089150" cy="358775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3683000" y="2760663"/>
            <a:ext cx="14620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ea typeface="ＭＳ Ｐゴシック" charset="0"/>
                <a:cs typeface="Calibri"/>
              </a:rPr>
              <a:t>Type of output ID</a:t>
            </a:r>
          </a:p>
        </p:txBody>
      </p:sp>
      <p:pic>
        <p:nvPicPr>
          <p:cNvPr id="68617" name="Picture 15" descr="Screen Shot 2015-04-08 at 11.14.56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525" y="-38100"/>
            <a:ext cx="1606550" cy="656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flipV="1">
            <a:off x="5148263" y="2781300"/>
            <a:ext cx="419100" cy="1524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="" xmlns:p14="http://schemas.microsoft.com/office/powerpoint/2010/main" val="31057177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ca-ES" smtClean="0">
                <a:latin typeface="Calibri" pitchFamily="34" charset="0"/>
                <a:ea typeface="ＭＳ Ｐゴシック" pitchFamily="34" charset="-128"/>
              </a:rPr>
              <a:t>Beware of ambiguous ID mappings</a:t>
            </a:r>
          </a:p>
        </p:txBody>
      </p:sp>
      <p:pic>
        <p:nvPicPr>
          <p:cNvPr id="70658" name="Picture 5" descr="Screen Shot 2015-04-08 at 11.30.0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691515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663681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Recommendations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For proteins and genes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(doesn</a:t>
            </a:r>
            <a:r>
              <a:rPr lang="en-US" altLang="en-US" dirty="0" smtClean="0"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t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 consider splice forms)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Map everything to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Gene IDs or Official Gene Symbols using an appropriate tool, such as R/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Bioc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, or a spreadsheet if no other option.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If 100% coverage desired, manually curate missing mappings using multiple resources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Be careful of Excel auto conversions – especially when pasting large gene lists!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Remember to format cells as </a:t>
            </a:r>
            <a:r>
              <a:rPr lang="en-CA" altLang="en-US" dirty="0" smtClean="0">
                <a:latin typeface="Calibri" pitchFamily="34" charset="0"/>
                <a:ea typeface="ＭＳ Ｐゴシック" pitchFamily="34" charset="-128"/>
              </a:rPr>
              <a:t>‘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text</a:t>
            </a:r>
            <a:r>
              <a:rPr lang="en-CA" altLang="ja-JP" dirty="0" smtClean="0"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 before pasting</a:t>
            </a:r>
            <a:endParaRPr lang="en-US" altLang="ca-ES" dirty="0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74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Ontology</a:t>
            </a:r>
            <a:r>
              <a:rPr lang="ca-ES" dirty="0" smtClean="0"/>
              <a:t> (</a:t>
            </a:r>
            <a:r>
              <a:rPr lang="ca-ES" dirty="0" err="1" smtClean="0"/>
              <a:t>at</a:t>
            </a:r>
            <a:r>
              <a:rPr lang="ca-ES" dirty="0" smtClean="0"/>
              <a:t> </a:t>
            </a:r>
            <a:r>
              <a:rPr lang="ca-ES" dirty="0" err="1" smtClean="0"/>
              <a:t>last</a:t>
            </a:r>
            <a:r>
              <a:rPr lang="ca-ES" dirty="0" smtClean="0"/>
              <a:t>)</a:t>
            </a:r>
            <a:endParaRPr lang="ca-ES" dirty="0"/>
          </a:p>
        </p:txBody>
      </p:sp>
    </p:spTree>
    <p:extLst>
      <p:ext uri="{BB962C8B-B14F-4D97-AF65-F5344CB8AC3E}">
        <p14:creationId xmlns="" xmlns:p14="http://schemas.microsoft.com/office/powerpoint/2010/main" val="137828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Where</a:t>
            </a:r>
            <a:r>
              <a:rPr lang="ca-ES" dirty="0" smtClean="0"/>
              <a:t> is </a:t>
            </a:r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information</a:t>
            </a:r>
            <a:r>
              <a:rPr lang="ca-ES" dirty="0" smtClean="0"/>
              <a:t>? </a:t>
            </a:r>
            <a:endParaRPr lang="ca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Autofit/>
          </a:bodyPr>
          <a:lstStyle/>
          <a:p>
            <a:r>
              <a:rPr lang="en-US" altLang="ca-ES" sz="2800" dirty="0" smtClean="0">
                <a:solidFill>
                  <a:srgbClr val="FF0000"/>
                </a:solidFill>
                <a:latin typeface="Calibri" pitchFamily="34" charset="0"/>
              </a:rPr>
              <a:t>Pathways</a:t>
            </a:r>
            <a:endParaRPr lang="en-US" altLang="ca-ES" sz="2800" dirty="0">
              <a:solidFill>
                <a:srgbClr val="FF0000"/>
              </a:solidFill>
              <a:latin typeface="Calibri" pitchFamily="34" charset="0"/>
            </a:endParaRPr>
          </a:p>
          <a:p>
            <a:pPr lvl="1"/>
            <a:r>
              <a:rPr lang="en-US" altLang="ca-ES" sz="2400" dirty="0">
                <a:solidFill>
                  <a:srgbClr val="FF0000"/>
                </a:solidFill>
                <a:latin typeface="Calibri" pitchFamily="34" charset="0"/>
              </a:rPr>
              <a:t>Gene Ontology biological process, pathway databases e.g. </a:t>
            </a:r>
            <a:r>
              <a:rPr lang="en-US" altLang="ca-ES" sz="2400" dirty="0" err="1">
                <a:solidFill>
                  <a:srgbClr val="FF0000"/>
                </a:solidFill>
                <a:latin typeface="Calibri" pitchFamily="34" charset="0"/>
              </a:rPr>
              <a:t>Reactome</a:t>
            </a:r>
            <a:endParaRPr lang="en-US" altLang="ca-ES" sz="2400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altLang="ca-ES" sz="2800" dirty="0">
                <a:latin typeface="Calibri" pitchFamily="34" charset="0"/>
              </a:rPr>
              <a:t>Other annotations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Gene Ontology molecular function, cell location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Chromosome position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Disease association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DNA </a:t>
            </a:r>
            <a:r>
              <a:rPr lang="en-US" altLang="ca-ES" sz="2400" dirty="0" smtClean="0">
                <a:latin typeface="Calibri" pitchFamily="34" charset="0"/>
              </a:rPr>
              <a:t>properties (</a:t>
            </a:r>
            <a:r>
              <a:rPr lang="en-US" altLang="ca-ES" sz="1800" dirty="0" smtClean="0">
                <a:latin typeface="Calibri" pitchFamily="34" charset="0"/>
              </a:rPr>
              <a:t>TF </a:t>
            </a:r>
            <a:r>
              <a:rPr lang="en-US" altLang="ca-ES" sz="1800" dirty="0">
                <a:latin typeface="Calibri" pitchFamily="34" charset="0"/>
              </a:rPr>
              <a:t>binding sites, gene structure (intron/exon), </a:t>
            </a:r>
            <a:r>
              <a:rPr lang="en-US" altLang="ca-ES" sz="1800" dirty="0" smtClean="0">
                <a:latin typeface="Calibri" pitchFamily="34" charset="0"/>
              </a:rPr>
              <a:t>SNPs, </a:t>
            </a:r>
            <a:r>
              <a:rPr lang="en-US" altLang="ca-ES" sz="2000" dirty="0" smtClean="0">
                <a:latin typeface="Calibri" pitchFamily="34" charset="0"/>
              </a:rPr>
              <a:t>…)</a:t>
            </a:r>
            <a:endParaRPr lang="en-US" altLang="ca-ES" sz="2000" dirty="0">
              <a:latin typeface="Calibri" pitchFamily="34" charset="0"/>
            </a:endParaRPr>
          </a:p>
          <a:p>
            <a:pPr lvl="1"/>
            <a:r>
              <a:rPr lang="en-US" altLang="ca-ES" sz="2400" dirty="0">
                <a:latin typeface="Calibri" pitchFamily="34" charset="0"/>
              </a:rPr>
              <a:t>Transcript </a:t>
            </a:r>
            <a:r>
              <a:rPr lang="en-US" altLang="ca-ES" sz="2400" dirty="0" smtClean="0">
                <a:latin typeface="Calibri" pitchFamily="34" charset="0"/>
              </a:rPr>
              <a:t>properties (</a:t>
            </a:r>
            <a:r>
              <a:rPr lang="en-US" altLang="ca-ES" sz="1800" dirty="0" smtClean="0">
                <a:latin typeface="Calibri" pitchFamily="34" charset="0"/>
              </a:rPr>
              <a:t>Splicing</a:t>
            </a:r>
            <a:r>
              <a:rPr lang="en-US" altLang="ca-ES" sz="1800" dirty="0">
                <a:latin typeface="Calibri" pitchFamily="34" charset="0"/>
              </a:rPr>
              <a:t>, 3</a:t>
            </a:r>
            <a:r>
              <a:rPr lang="ja-JP" altLang="en-US" sz="1800" dirty="0">
                <a:latin typeface="Calibri" pitchFamily="34" charset="0"/>
              </a:rPr>
              <a:t>’</a:t>
            </a:r>
            <a:r>
              <a:rPr lang="en-US" altLang="ja-JP" sz="1800" dirty="0">
                <a:latin typeface="Calibri" pitchFamily="34" charset="0"/>
              </a:rPr>
              <a:t> UTR, microRNA binding </a:t>
            </a:r>
            <a:r>
              <a:rPr lang="en-US" altLang="ja-JP" sz="1800" dirty="0" smtClean="0">
                <a:latin typeface="Calibri" pitchFamily="34" charset="0"/>
              </a:rPr>
              <a:t>sites, </a:t>
            </a:r>
            <a:r>
              <a:rPr lang="en-US" altLang="ja-JP" sz="2000" dirty="0" smtClean="0">
                <a:latin typeface="Calibri" pitchFamily="34" charset="0"/>
              </a:rPr>
              <a:t>…)</a:t>
            </a:r>
            <a:endParaRPr lang="en-US" altLang="ja-JP" sz="1800" dirty="0">
              <a:latin typeface="Calibri" pitchFamily="34" charset="0"/>
            </a:endParaRPr>
          </a:p>
          <a:p>
            <a:pPr lvl="1"/>
            <a:r>
              <a:rPr lang="en-US" altLang="ca-ES" sz="2400" dirty="0">
                <a:latin typeface="Calibri" pitchFamily="34" charset="0"/>
              </a:rPr>
              <a:t>Protein </a:t>
            </a:r>
            <a:r>
              <a:rPr lang="en-US" altLang="ca-ES" sz="2400" dirty="0" smtClean="0">
                <a:latin typeface="Calibri" pitchFamily="34" charset="0"/>
              </a:rPr>
              <a:t>properties (</a:t>
            </a:r>
            <a:r>
              <a:rPr lang="en-US" altLang="ca-ES" sz="1800" dirty="0" smtClean="0">
                <a:latin typeface="Calibri" pitchFamily="34" charset="0"/>
              </a:rPr>
              <a:t>Domains</a:t>
            </a:r>
            <a:r>
              <a:rPr lang="en-US" altLang="ca-ES" sz="1800" dirty="0">
                <a:latin typeface="Calibri" pitchFamily="34" charset="0"/>
              </a:rPr>
              <a:t>, </a:t>
            </a:r>
            <a:r>
              <a:rPr lang="en-US" altLang="ca-ES" sz="1800" dirty="0" smtClean="0">
                <a:latin typeface="Calibri" pitchFamily="34" charset="0"/>
              </a:rPr>
              <a:t>2ry </a:t>
            </a:r>
            <a:r>
              <a:rPr lang="en-US" altLang="ca-ES" sz="1800" dirty="0">
                <a:latin typeface="Calibri" pitchFamily="34" charset="0"/>
              </a:rPr>
              <a:t>and </a:t>
            </a:r>
            <a:r>
              <a:rPr lang="en-US" altLang="ca-ES" sz="1800" dirty="0" smtClean="0">
                <a:latin typeface="Calibri" pitchFamily="34" charset="0"/>
              </a:rPr>
              <a:t>3ry </a:t>
            </a:r>
            <a:r>
              <a:rPr lang="en-US" altLang="ca-ES" sz="1800" dirty="0">
                <a:latin typeface="Calibri" pitchFamily="34" charset="0"/>
              </a:rPr>
              <a:t>structure, PTM </a:t>
            </a:r>
            <a:r>
              <a:rPr lang="en-US" altLang="ca-ES" sz="1800" dirty="0" smtClean="0">
                <a:latin typeface="Calibri" pitchFamily="34" charset="0"/>
              </a:rPr>
              <a:t>sites</a:t>
            </a:r>
            <a:r>
              <a:rPr lang="en-US" altLang="ca-ES" sz="2000" dirty="0" smtClean="0">
                <a:latin typeface="Calibri" pitchFamily="34" charset="0"/>
              </a:rPr>
              <a:t>)</a:t>
            </a:r>
            <a:endParaRPr lang="en-US" altLang="ca-ES" sz="1800" dirty="0">
              <a:latin typeface="Calibri" pitchFamily="34" charset="0"/>
            </a:endParaRPr>
          </a:p>
          <a:p>
            <a:pPr lvl="1"/>
            <a:r>
              <a:rPr lang="en-US" altLang="ca-ES" sz="2400" dirty="0">
                <a:latin typeface="Calibri" pitchFamily="34" charset="0"/>
              </a:rPr>
              <a:t>Interactions with other genes</a:t>
            </a:r>
          </a:p>
          <a:p>
            <a:endParaRPr lang="ca-ES" sz="3600" dirty="0"/>
          </a:p>
        </p:txBody>
      </p:sp>
    </p:spTree>
    <p:extLst>
      <p:ext uri="{BB962C8B-B14F-4D97-AF65-F5344CB8AC3E}">
        <p14:creationId xmlns="" xmlns:p14="http://schemas.microsoft.com/office/powerpoint/2010/main" val="29959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228600"/>
            <a:ext cx="8763000" cy="1143000"/>
          </a:xfrm>
        </p:spPr>
        <p:txBody>
          <a:bodyPr/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What is the Gene Ontology (GO)?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8192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ca-ES" smtClean="0">
                <a:latin typeface="Calibri" pitchFamily="34" charset="0"/>
              </a:rPr>
              <a:t>Set of biological phrases (terms) which are applied to genes: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protein kinase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apoptosis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membrane</a:t>
            </a:r>
          </a:p>
          <a:p>
            <a:r>
              <a:rPr lang="en-GB" altLang="ca-ES" smtClean="0">
                <a:latin typeface="Calibri" pitchFamily="34" charset="0"/>
              </a:rPr>
              <a:t>Dictionary: term definitions</a:t>
            </a:r>
          </a:p>
          <a:p>
            <a:r>
              <a:rPr lang="en-GB" altLang="ca-ES" smtClean="0">
                <a:latin typeface="Calibri" pitchFamily="34" charset="0"/>
              </a:rPr>
              <a:t>Ontology: A formal system for describing knowledge</a:t>
            </a:r>
          </a:p>
          <a:p>
            <a:r>
              <a:rPr lang="en-GB" altLang="ca-ES" smtClean="0">
                <a:latin typeface="Calibri" pitchFamily="34" charset="0"/>
              </a:rPr>
              <a:t>www.geneontology.org</a:t>
            </a:r>
            <a:endParaRPr lang="en-US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57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0526"/>
          <a:stretch>
            <a:fillRect/>
          </a:stretch>
        </p:blipFill>
        <p:spPr bwMode="auto">
          <a:xfrm>
            <a:off x="5105400" y="1143000"/>
            <a:ext cx="3918836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GO Structure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3886200" cy="4572000"/>
          </a:xfrm>
        </p:spPr>
        <p:txBody>
          <a:bodyPr>
            <a:normAutofit fontScale="92500" lnSpcReduction="10000"/>
          </a:bodyPr>
          <a:lstStyle/>
          <a:p>
            <a:r>
              <a:rPr lang="en-GB" altLang="ca-ES" smtClean="0">
                <a:latin typeface="Calibri" pitchFamily="34" charset="0"/>
              </a:rPr>
              <a:t>Terms are related within a hierarchy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is-a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part-of</a:t>
            </a:r>
          </a:p>
          <a:p>
            <a:r>
              <a:rPr lang="en-GB" altLang="ca-ES" smtClean="0">
                <a:latin typeface="Calibri" pitchFamily="34" charset="0"/>
              </a:rPr>
              <a:t>Describes multiple levels of detail of gene function</a:t>
            </a:r>
          </a:p>
          <a:p>
            <a:r>
              <a:rPr lang="en-US" altLang="ca-ES" smtClean="0">
                <a:latin typeface="Calibri" pitchFamily="34" charset="0"/>
              </a:rPr>
              <a:t>Terms can have more than one parent or child</a:t>
            </a:r>
          </a:p>
        </p:txBody>
      </p:sp>
    </p:spTree>
    <p:extLst>
      <p:ext uri="{BB962C8B-B14F-4D97-AF65-F5344CB8AC3E}">
        <p14:creationId xmlns="" xmlns:p14="http://schemas.microsoft.com/office/powerpoint/2010/main" val="18327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7" name="Group 4"/>
          <p:cNvGrpSpPr>
            <a:grpSpLocks/>
          </p:cNvGrpSpPr>
          <p:nvPr/>
        </p:nvGrpSpPr>
        <p:grpSpPr bwMode="auto">
          <a:xfrm>
            <a:off x="7086600" y="1600200"/>
            <a:ext cx="1905000" cy="2081213"/>
            <a:chOff x="1680" y="1296"/>
            <a:chExt cx="2592" cy="2832"/>
          </a:xfrm>
        </p:grpSpPr>
        <p:pic>
          <p:nvPicPr>
            <p:cNvPr id="86024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" y="1392"/>
              <a:ext cx="2551" cy="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25" name="Rectangle 6"/>
            <p:cNvSpPr>
              <a:spLocks noChangeArrowheads="1"/>
            </p:cNvSpPr>
            <p:nvPr/>
          </p:nvSpPr>
          <p:spPr bwMode="auto">
            <a:xfrm>
              <a:off x="1824" y="1296"/>
              <a:ext cx="2112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ca-ES" altLang="ca-ES"/>
            </a:p>
          </p:txBody>
        </p:sp>
        <p:sp>
          <p:nvSpPr>
            <p:cNvPr id="86026" name="Rectangle 7"/>
            <p:cNvSpPr>
              <a:spLocks noChangeArrowheads="1"/>
            </p:cNvSpPr>
            <p:nvPr/>
          </p:nvSpPr>
          <p:spPr bwMode="auto">
            <a:xfrm>
              <a:off x="1680" y="3792"/>
              <a:ext cx="1104" cy="3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ca-ES" altLang="ca-ES"/>
            </a:p>
          </p:txBody>
        </p:sp>
      </p:grp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ca-ES" dirty="0" smtClean="0">
                <a:latin typeface="Calibri" pitchFamily="34" charset="0"/>
              </a:rPr>
              <a:t>What is covered by the GO?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772400" cy="4572000"/>
          </a:xfrm>
        </p:spPr>
        <p:txBody>
          <a:bodyPr/>
          <a:lstStyle/>
          <a:p>
            <a:r>
              <a:rPr lang="en-GB" altLang="ca-ES" dirty="0" smtClean="0">
                <a:latin typeface="Calibri" pitchFamily="34" charset="0"/>
              </a:rPr>
              <a:t>GO terms divided into three aspects: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cellular component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molecular function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biological process</a:t>
            </a:r>
          </a:p>
        </p:txBody>
      </p:sp>
      <p:sp>
        <p:nvSpPr>
          <p:cNvPr id="86020" name="Text Box 9"/>
          <p:cNvSpPr txBox="1">
            <a:spLocks noChangeArrowheads="1"/>
          </p:cNvSpPr>
          <p:nvPr/>
        </p:nvSpPr>
        <p:spPr bwMode="auto">
          <a:xfrm>
            <a:off x="5105400" y="4760913"/>
            <a:ext cx="3914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a-ES"/>
              <a:t>glucose-6-phosphate isomerase activity</a:t>
            </a:r>
          </a:p>
        </p:txBody>
      </p:sp>
      <p:pic>
        <p:nvPicPr>
          <p:cNvPr id="86021" name="Picture 6" descr="Picture 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57613"/>
            <a:ext cx="32766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0"/>
            <a:ext cx="3432175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3" name="Text Box 9"/>
          <p:cNvSpPr txBox="1">
            <a:spLocks noChangeArrowheads="1"/>
          </p:cNvSpPr>
          <p:nvPr/>
        </p:nvSpPr>
        <p:spPr bwMode="auto">
          <a:xfrm>
            <a:off x="838200" y="56388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a-ES"/>
              <a:t>Cell division</a:t>
            </a:r>
          </a:p>
        </p:txBody>
      </p:sp>
    </p:spTree>
    <p:extLst>
      <p:ext uri="{BB962C8B-B14F-4D97-AF65-F5344CB8AC3E}">
        <p14:creationId xmlns="" xmlns:p14="http://schemas.microsoft.com/office/powerpoint/2010/main" val="36208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ca-ES" smtClean="0">
                <a:latin typeface="Calibri" pitchFamily="34" charset="0"/>
              </a:rPr>
              <a:t>Part 1/2: Terms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772400" cy="2425700"/>
          </a:xfrm>
        </p:spPr>
        <p:txBody>
          <a:bodyPr>
            <a:normAutofit lnSpcReduction="10000"/>
          </a:bodyPr>
          <a:lstStyle/>
          <a:p>
            <a:r>
              <a:rPr lang="en-US" altLang="ca-ES" smtClean="0">
                <a:latin typeface="Calibri" pitchFamily="34" charset="0"/>
              </a:rPr>
              <a:t>Where do GO terms come from?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GO terms are added by editors at EBI and gene annotation database groups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Terms added by request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Experts help with major development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87450" y="3933825"/>
          <a:ext cx="6840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0179"/>
                <a:gridCol w="1824144"/>
                <a:gridCol w="1512119"/>
                <a:gridCol w="122409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u="sng" dirty="0" smtClean="0"/>
                        <a:t>Jun 2012</a:t>
                      </a:r>
                      <a:endParaRPr lang="en-US" u="sng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u="sng" dirty="0" smtClean="0"/>
                        <a:t>Apr 2015</a:t>
                      </a:r>
                      <a:endParaRPr lang="en-US" u="sng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u="sng" dirty="0" smtClean="0"/>
                        <a:t>increase</a:t>
                      </a:r>
                      <a:endParaRPr lang="en-US" u="sng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Biological process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23,074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28,158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22%</a:t>
                      </a:r>
                      <a:endParaRPr lang="en-US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Molecular function</a:t>
                      </a:r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9,392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10,835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Cellular component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2,994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3,903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37,104</a:t>
                      </a:r>
                      <a:endParaRPr lang="en-US" b="1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42,896</a:t>
                      </a:r>
                      <a:endParaRPr lang="en-US" b="1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16%</a:t>
                      </a:r>
                      <a:endParaRPr lang="en-US" b="1" dirty="0"/>
                    </a:p>
                  </a:txBody>
                  <a:tcPr marL="91437" marR="91437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357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27166"/>
            <a:ext cx="3581400" cy="305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i="1" dirty="0" err="1" smtClean="0"/>
              <a:t>The</a:t>
            </a:r>
            <a:r>
              <a:rPr lang="ca-ES" i="1" dirty="0" smtClean="0"/>
              <a:t> </a:t>
            </a:r>
            <a:r>
              <a:rPr lang="ca-ES" i="1" dirty="0" err="1" smtClean="0"/>
              <a:t>Statistics</a:t>
            </a:r>
            <a:r>
              <a:rPr lang="ca-ES" i="1" dirty="0" smtClean="0"/>
              <a:t> </a:t>
            </a:r>
            <a:r>
              <a:rPr lang="ca-ES" i="1" dirty="0" err="1" smtClean="0"/>
              <a:t>and</a:t>
            </a:r>
            <a:r>
              <a:rPr lang="ca-ES" i="1" dirty="0" smtClean="0"/>
              <a:t> </a:t>
            </a:r>
            <a:r>
              <a:rPr lang="ca-ES" i="1" dirty="0" err="1" smtClean="0"/>
              <a:t>Bioinformatics</a:t>
            </a:r>
            <a:r>
              <a:rPr lang="ca-ES" i="1" dirty="0" smtClean="0"/>
              <a:t> Unit</a:t>
            </a:r>
            <a:endParaRPr lang="ca-ES" i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27166"/>
            <a:ext cx="4276725" cy="521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3754239"/>
            <a:ext cx="4033838" cy="290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72458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228600"/>
            <a:ext cx="8763000" cy="838200"/>
          </a:xfrm>
        </p:spPr>
        <p:txBody>
          <a:bodyPr/>
          <a:lstStyle/>
          <a:p>
            <a:pPr eaLnBrk="1" hangingPunct="1"/>
            <a:r>
              <a:rPr lang="en-GB" altLang="ca-ES" dirty="0" smtClean="0">
                <a:latin typeface="Calibri" pitchFamily="34" charset="0"/>
              </a:rPr>
              <a:t>Part 2/2: Annotations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901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ca-ES" smtClean="0">
                <a:latin typeface="Calibri" pitchFamily="34" charset="0"/>
              </a:rPr>
              <a:t>Genes are linked, or associated, with GO terms by trained curators at genome databases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Known as </a:t>
            </a:r>
            <a:r>
              <a:rPr lang="en-GB" altLang="en-US" smtClean="0">
                <a:latin typeface="Calibri" pitchFamily="34" charset="0"/>
              </a:rPr>
              <a:t>‘</a:t>
            </a:r>
            <a:r>
              <a:rPr lang="en-GB" altLang="ca-ES" smtClean="0">
                <a:latin typeface="Calibri" pitchFamily="34" charset="0"/>
              </a:rPr>
              <a:t>gene associations</a:t>
            </a:r>
            <a:r>
              <a:rPr lang="en-GB" altLang="en-US" smtClean="0">
                <a:latin typeface="Calibri" pitchFamily="34" charset="0"/>
              </a:rPr>
              <a:t>’</a:t>
            </a:r>
            <a:r>
              <a:rPr lang="en-GB" altLang="ca-ES" smtClean="0">
                <a:latin typeface="Calibri" pitchFamily="34" charset="0"/>
              </a:rPr>
              <a:t> or GO annotations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Multiple annotations per gene </a:t>
            </a:r>
          </a:p>
          <a:p>
            <a:r>
              <a:rPr lang="en-GB" altLang="ca-ES" smtClean="0">
                <a:latin typeface="Calibri" pitchFamily="34" charset="0"/>
              </a:rPr>
              <a:t>Some GO annotations created automatically (without human review)</a:t>
            </a:r>
            <a:endParaRPr lang="en-US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7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3556000" cy="1143000"/>
          </a:xfrm>
        </p:spPr>
        <p:txBody>
          <a:bodyPr>
            <a:normAutofit fontScale="90000"/>
          </a:bodyPr>
          <a:lstStyle/>
          <a:p>
            <a:r>
              <a:rPr lang="en-US" altLang="ca-ES" smtClean="0">
                <a:latin typeface="Calibri" pitchFamily="34" charset="0"/>
              </a:rPr>
              <a:t>Hierarchical</a:t>
            </a:r>
            <a:br>
              <a:rPr lang="en-US" altLang="ca-ES" smtClean="0">
                <a:latin typeface="Calibri" pitchFamily="34" charset="0"/>
              </a:rPr>
            </a:br>
            <a:r>
              <a:rPr lang="en-US" altLang="ca-ES" smtClean="0">
                <a:latin typeface="Calibri" pitchFamily="34" charset="0"/>
              </a:rPr>
              <a:t>annotation</a:t>
            </a:r>
          </a:p>
        </p:txBody>
      </p:sp>
      <p:sp>
        <p:nvSpPr>
          <p:cNvPr id="92162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556000" cy="2333625"/>
          </a:xfrm>
        </p:spPr>
        <p:txBody>
          <a:bodyPr>
            <a:normAutofit fontScale="92500" lnSpcReduction="20000"/>
          </a:bodyPr>
          <a:lstStyle/>
          <a:p>
            <a:r>
              <a:rPr lang="en-US" altLang="ca-ES" smtClean="0">
                <a:latin typeface="Calibri" pitchFamily="34" charset="0"/>
              </a:rPr>
              <a:t>Genes annotated to specific term in GO automatically added to </a:t>
            </a:r>
            <a:r>
              <a:rPr lang="en-US" altLang="ca-ES" i="1" u="sng" smtClean="0">
                <a:latin typeface="Calibri" pitchFamily="34" charset="0"/>
              </a:rPr>
              <a:t>all parents</a:t>
            </a:r>
            <a:r>
              <a:rPr lang="en-US" altLang="ca-ES" smtClean="0">
                <a:latin typeface="Calibri" pitchFamily="34" charset="0"/>
              </a:rPr>
              <a:t> of </a:t>
            </a:r>
            <a:br>
              <a:rPr lang="en-US" altLang="ca-ES" smtClean="0">
                <a:latin typeface="Calibri" pitchFamily="34" charset="0"/>
              </a:rPr>
            </a:br>
            <a:r>
              <a:rPr lang="en-US" altLang="ca-ES" smtClean="0">
                <a:latin typeface="Calibri" pitchFamily="34" charset="0"/>
              </a:rPr>
              <a:t>that term</a:t>
            </a:r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0526"/>
          <a:stretch>
            <a:fillRect/>
          </a:stretch>
        </p:blipFill>
        <p:spPr bwMode="auto">
          <a:xfrm>
            <a:off x="4157663" y="719835"/>
            <a:ext cx="4071937" cy="530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2627313" y="5805488"/>
            <a:ext cx="1258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AURKB</a:t>
            </a:r>
          </a:p>
        </p:txBody>
      </p: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flipV="1">
            <a:off x="3995738" y="5805488"/>
            <a:ext cx="1223962" cy="2159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3663950" y="5373688"/>
            <a:ext cx="836613" cy="509587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V="1">
            <a:off x="3592513" y="5300663"/>
            <a:ext cx="835025" cy="509587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flipV="1">
            <a:off x="3492500" y="4797425"/>
            <a:ext cx="1008063" cy="995363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3419475" y="4724400"/>
            <a:ext cx="1008063" cy="996950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V="1">
            <a:off x="3348038" y="4365625"/>
            <a:ext cx="757237" cy="1325563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flipV="1">
            <a:off x="3276600" y="4292600"/>
            <a:ext cx="757238" cy="1325563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V="1">
            <a:off x="3203575" y="3573463"/>
            <a:ext cx="569913" cy="1939925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V="1">
            <a:off x="3132138" y="3500438"/>
            <a:ext cx="568325" cy="1941512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flipV="1">
            <a:off x="3067050" y="3429000"/>
            <a:ext cx="568325" cy="1941513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2995613" y="3357563"/>
            <a:ext cx="568325" cy="1939925"/>
          </a:xfrm>
          <a:prstGeom prst="straightConnector1">
            <a:avLst/>
          </a:prstGeom>
          <a:noFill/>
          <a:ln w="25400">
            <a:solidFill>
              <a:srgbClr val="BFBFB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="" xmlns:p14="http://schemas.microsoft.com/office/powerpoint/2010/main" val="16072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Annotation Sources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43000"/>
            <a:ext cx="8305800" cy="4724400"/>
          </a:xfrm>
        </p:spPr>
        <p:txBody>
          <a:bodyPr>
            <a:normAutofit lnSpcReduction="10000"/>
          </a:bodyPr>
          <a:lstStyle/>
          <a:p>
            <a:r>
              <a:rPr lang="en-US" altLang="ca-ES" smtClean="0">
                <a:latin typeface="Calibri" pitchFamily="34" charset="0"/>
              </a:rPr>
              <a:t>Manual annotation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Curated by scientists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High quality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Small number (time-consuming to create)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Reviewed computational analysis</a:t>
            </a:r>
          </a:p>
          <a:p>
            <a:r>
              <a:rPr lang="en-US" altLang="ca-ES" smtClean="0">
                <a:latin typeface="Calibri" pitchFamily="34" charset="0"/>
              </a:rPr>
              <a:t>Electronic annotation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Annotation derived without human validation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Computational predictions (accuracy varies)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Lower </a:t>
            </a:r>
            <a:r>
              <a:rPr lang="ja-JP" altLang="en-US" smtClean="0">
                <a:latin typeface="Calibri" pitchFamily="34" charset="0"/>
              </a:rPr>
              <a:t>‘</a:t>
            </a:r>
            <a:r>
              <a:rPr lang="en-US" altLang="ja-JP" smtClean="0">
                <a:latin typeface="Calibri" pitchFamily="34" charset="0"/>
              </a:rPr>
              <a:t>quality</a:t>
            </a:r>
            <a:r>
              <a:rPr lang="ja-JP" altLang="en-US" smtClean="0">
                <a:latin typeface="Calibri" pitchFamily="34" charset="0"/>
              </a:rPr>
              <a:t>’</a:t>
            </a:r>
            <a:r>
              <a:rPr lang="en-US" altLang="ja-JP" smtClean="0">
                <a:latin typeface="Calibri" pitchFamily="34" charset="0"/>
              </a:rPr>
              <a:t> than manual codes</a:t>
            </a:r>
          </a:p>
          <a:p>
            <a:r>
              <a:rPr lang="en-US" altLang="ca-ES" smtClean="0">
                <a:latin typeface="Calibri" pitchFamily="34" charset="0"/>
              </a:rPr>
              <a:t>Key point: be aware of annotation origin </a:t>
            </a:r>
          </a:p>
          <a:p>
            <a:endParaRPr lang="en-US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94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Evidence Types</a:t>
            </a:r>
          </a:p>
        </p:txBody>
      </p:sp>
      <p:sp>
        <p:nvSpPr>
          <p:cNvPr id="95234" name="Rectangle 4"/>
          <p:cNvSpPr>
            <a:spLocks noChangeArrowheads="1"/>
          </p:cNvSpPr>
          <p:nvPr/>
        </p:nvSpPr>
        <p:spPr bwMode="auto">
          <a:xfrm>
            <a:off x="1066800" y="1371600"/>
            <a:ext cx="4419600" cy="15240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Experimental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EXP: Inferred from Experiment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IDA: Inferred from Direct Assay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IPI: Inferred from Physical Interaction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IMP: Inferred from Mutant Phenotype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IGI: Inferred from Genetic Interaction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IEP: Inferred from Expression Pattern</a:t>
            </a:r>
          </a:p>
        </p:txBody>
      </p:sp>
      <p:pic>
        <p:nvPicPr>
          <p:cNvPr id="952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810000"/>
            <a:ext cx="1077913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Rectangle 3"/>
          <p:cNvSpPr>
            <a:spLocks noChangeArrowheads="1"/>
          </p:cNvSpPr>
          <p:nvPr/>
        </p:nvSpPr>
        <p:spPr bwMode="auto">
          <a:xfrm>
            <a:off x="1066800" y="5029200"/>
            <a:ext cx="7162800" cy="762000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ca-ES" altLang="ca-ES"/>
          </a:p>
        </p:txBody>
      </p:sp>
      <p:sp>
        <p:nvSpPr>
          <p:cNvPr id="95237" name="Text Box 7"/>
          <p:cNvSpPr txBox="1">
            <a:spLocks noChangeArrowheads="1"/>
          </p:cNvSpPr>
          <p:nvPr/>
        </p:nvSpPr>
        <p:spPr bwMode="auto">
          <a:xfrm>
            <a:off x="1066800" y="5219700"/>
            <a:ext cx="5638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79413" indent="-379413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ca-ES" sz="2000" b="1">
                <a:solidFill>
                  <a:schemeClr val="accent2"/>
                </a:solidFill>
                <a:latin typeface="Trebuchet MS" pitchFamily="34" charset="0"/>
              </a:rPr>
              <a:t>IEA</a:t>
            </a:r>
            <a:r>
              <a:rPr lang="en-US" altLang="ca-ES" sz="2000">
                <a:solidFill>
                  <a:schemeClr val="accent2"/>
                </a:solidFill>
                <a:latin typeface="Trebuchet MS" pitchFamily="34" charset="0"/>
              </a:rPr>
              <a:t>: Inferred from electronic annotation</a:t>
            </a:r>
            <a:endParaRPr lang="en-US" altLang="ca-ES" sz="2000">
              <a:solidFill>
                <a:schemeClr val="bg2"/>
              </a:solidFill>
              <a:latin typeface="Comic Sans MS" pitchFamily="66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ca-ES"/>
          </a:p>
        </p:txBody>
      </p:sp>
      <p:pic>
        <p:nvPicPr>
          <p:cNvPr id="9523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118100"/>
            <a:ext cx="5270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755650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1" name="Rectangle 4"/>
          <p:cNvSpPr>
            <a:spLocks noChangeArrowheads="1"/>
          </p:cNvSpPr>
          <p:nvPr/>
        </p:nvSpPr>
        <p:spPr bwMode="auto">
          <a:xfrm>
            <a:off x="5715000" y="1371600"/>
            <a:ext cx="2514600" cy="35052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Author Statement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TAS: Traceable Author Statement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NAS: Non-traceable Author Statement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Curator Statement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IC: Inferred by Curator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ND: No biological Data available</a:t>
            </a:r>
          </a:p>
        </p:txBody>
      </p:sp>
      <p:sp>
        <p:nvSpPr>
          <p:cNvPr id="95242" name="Rectangle 4"/>
          <p:cNvSpPr>
            <a:spLocks noChangeArrowheads="1"/>
          </p:cNvSpPr>
          <p:nvPr/>
        </p:nvSpPr>
        <p:spPr bwMode="auto">
          <a:xfrm>
            <a:off x="1066800" y="3048000"/>
            <a:ext cx="4419600" cy="1828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Computational Analysis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ISS: Inferred from Sequence or Structural Similarity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ISO: Inferred from Sequence </a:t>
            </a:r>
            <a:r>
              <a:rPr lang="en-US" altLang="ca-ES" sz="1200" dirty="0" err="1">
                <a:solidFill>
                  <a:schemeClr val="accent2"/>
                </a:solidFill>
                <a:latin typeface="Trebuchet MS" pitchFamily="34" charset="0"/>
              </a:rPr>
              <a:t>Orthology</a:t>
            </a:r>
            <a:endParaRPr lang="en-US" altLang="ca-ES" sz="1200" dirty="0">
              <a:solidFill>
                <a:schemeClr val="accent2"/>
              </a:solidFill>
              <a:latin typeface="Trebuchet MS" pitchFamily="34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ISA: Inferred from Sequence Alignment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ISM: Inferred from Sequence Model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IGC: Inferred from Genomic Context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RCA: inferred from Reviewed Computational Analysis</a:t>
            </a:r>
          </a:p>
        </p:txBody>
      </p:sp>
      <p:pic>
        <p:nvPicPr>
          <p:cNvPr id="95243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781050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1066800" y="5862638"/>
            <a:ext cx="800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 dirty="0"/>
              <a:t>http://www.geneontology.org/GO.evidence.shtml</a:t>
            </a:r>
          </a:p>
        </p:txBody>
      </p:sp>
    </p:spTree>
    <p:extLst>
      <p:ext uri="{BB962C8B-B14F-4D97-AF65-F5344CB8AC3E}">
        <p14:creationId xmlns="" xmlns:p14="http://schemas.microsoft.com/office/powerpoint/2010/main" val="426124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GB" altLang="ca-ES" dirty="0" smtClean="0">
                <a:latin typeface="Calibri" pitchFamily="34" charset="0"/>
              </a:rPr>
              <a:t>Species Coverage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972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ca-ES" smtClean="0">
                <a:latin typeface="Calibri" pitchFamily="34" charset="0"/>
              </a:rPr>
              <a:t>All major eukaryotic model organism species and human</a:t>
            </a:r>
          </a:p>
          <a:p>
            <a:r>
              <a:rPr lang="en-GB" altLang="ca-ES" smtClean="0">
                <a:latin typeface="Calibri" pitchFamily="34" charset="0"/>
              </a:rPr>
              <a:t>Several bacterial and parasite species through TIGR and GeneDB at Sanger</a:t>
            </a:r>
          </a:p>
          <a:p>
            <a:r>
              <a:rPr lang="en-GB" altLang="ca-ES" smtClean="0">
                <a:latin typeface="Calibri" pitchFamily="34" charset="0"/>
              </a:rPr>
              <a:t>New species annotations in development</a:t>
            </a:r>
          </a:p>
          <a:p>
            <a:r>
              <a:rPr lang="en-GB" altLang="ca-ES" smtClean="0">
                <a:latin typeface="Calibri" pitchFamily="34" charset="0"/>
              </a:rPr>
              <a:t>Current list: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http://www.geneontology.org/GO.downloads.annotations.shtml</a:t>
            </a:r>
            <a:endParaRPr lang="en-GB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435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Variable Coverage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7924800" y="6400800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ca-ES" altLang="ca-ES"/>
          </a:p>
        </p:txBody>
      </p:sp>
      <p:pic>
        <p:nvPicPr>
          <p:cNvPr id="99331" name="Picture 2" descr="ann-lan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9144000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TextBox 3"/>
          <p:cNvSpPr txBox="1">
            <a:spLocks noChangeArrowheads="1"/>
          </p:cNvSpPr>
          <p:nvPr/>
        </p:nvSpPr>
        <p:spPr bwMode="auto">
          <a:xfrm>
            <a:off x="6229590" y="5522119"/>
            <a:ext cx="2603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 sz="1200" dirty="0"/>
              <a:t>www.geneontology.org, Apr 2015</a:t>
            </a:r>
          </a:p>
        </p:txBody>
      </p:sp>
      <p:sp>
        <p:nvSpPr>
          <p:cNvPr id="99333" name="TextBox 1"/>
          <p:cNvSpPr txBox="1">
            <a:spLocks noChangeArrowheads="1"/>
          </p:cNvSpPr>
          <p:nvPr/>
        </p:nvSpPr>
        <p:spPr bwMode="auto">
          <a:xfrm>
            <a:off x="6011863" y="2205038"/>
            <a:ext cx="2784475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 b="1">
                <a:solidFill>
                  <a:srgbClr val="149505"/>
                </a:solidFill>
              </a:rPr>
              <a:t>Experimental</a:t>
            </a:r>
          </a:p>
          <a:p>
            <a:pPr eaLnBrk="1" hangingPunct="1"/>
            <a:r>
              <a:rPr lang="en-US" altLang="ca-ES" b="1">
                <a:solidFill>
                  <a:srgbClr val="1A78FF"/>
                </a:solidFill>
              </a:rPr>
              <a:t>Non-experimental</a:t>
            </a:r>
          </a:p>
        </p:txBody>
      </p:sp>
    </p:spTree>
    <p:extLst>
      <p:ext uri="{BB962C8B-B14F-4D97-AF65-F5344CB8AC3E}">
        <p14:creationId xmlns="" xmlns:p14="http://schemas.microsoft.com/office/powerpoint/2010/main" val="2224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Contributing Databases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10137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rId3"/>
              </a:rPr>
              <a:t>Berkeley </a:t>
            </a:r>
            <a:r>
              <a:rPr lang="en-US" altLang="ca-ES" sz="1800" i="1" dirty="0" smtClean="0">
                <a:latin typeface="Calibri" pitchFamily="34" charset="0"/>
                <a:hlinkClick r:id="rId3"/>
              </a:rPr>
              <a:t>Drosophila</a:t>
            </a:r>
            <a:r>
              <a:rPr lang="en-US" altLang="ca-ES" sz="1800" dirty="0" smtClean="0">
                <a:latin typeface="Calibri" pitchFamily="34" charset="0"/>
                <a:hlinkClick r:id="rId3"/>
              </a:rPr>
              <a:t> Genome Project (BDGP</a:t>
            </a:r>
            <a:r>
              <a:rPr lang="en-US" altLang="ca-ES" sz="1800" dirty="0" smtClean="0">
                <a:latin typeface="Calibri" pitchFamily="34" charset="0"/>
              </a:rPr>
              <a:t>)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dictyBase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err="1" smtClean="0">
                <a:latin typeface="Calibri" pitchFamily="34" charset="0"/>
              </a:rPr>
              <a:t>Dictyostelium</a:t>
            </a:r>
            <a:r>
              <a:rPr lang="en-US" altLang="ca-ES" sz="1800" i="1" dirty="0" smtClean="0">
                <a:latin typeface="Calibri" pitchFamily="34" charset="0"/>
              </a:rPr>
              <a:t> </a:t>
            </a:r>
            <a:r>
              <a:rPr lang="en-US" altLang="ca-ES" sz="1800" i="1" dirty="0" err="1" smtClean="0">
                <a:latin typeface="Calibri" pitchFamily="34" charset="0"/>
              </a:rPr>
              <a:t>discoideum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FlyBase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Drosophila melanogaster)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GeneDB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err="1" smtClean="0">
                <a:latin typeface="Calibri" pitchFamily="34" charset="0"/>
                <a:hlinkClick r:id="rId4"/>
              </a:rPr>
              <a:t>Schizosaccharomyces</a:t>
            </a:r>
            <a:r>
              <a:rPr lang="en-US" altLang="ca-ES" sz="1800" i="1" dirty="0" smtClean="0">
                <a:latin typeface="Calibri" pitchFamily="34" charset="0"/>
                <a:hlinkClick r:id="rId4"/>
              </a:rPr>
              <a:t> </a:t>
            </a:r>
            <a:r>
              <a:rPr lang="en-US" altLang="ca-ES" sz="1800" i="1" dirty="0" err="1" smtClean="0">
                <a:latin typeface="Calibri" pitchFamily="34" charset="0"/>
                <a:hlinkClick r:id="rId4"/>
              </a:rPr>
              <a:t>pombe</a:t>
            </a:r>
            <a:r>
              <a:rPr lang="en-US" altLang="ca-ES" sz="1800" i="1" dirty="0" smtClean="0">
                <a:latin typeface="Calibri" pitchFamily="34" charset="0"/>
              </a:rPr>
              <a:t>, Plasmodium falciparum</a:t>
            </a:r>
            <a:r>
              <a:rPr lang="en-US" altLang="ca-ES" sz="1800" dirty="0" smtClean="0">
                <a:latin typeface="Calibri" pitchFamily="34" charset="0"/>
              </a:rPr>
              <a:t>, </a:t>
            </a:r>
            <a:r>
              <a:rPr lang="en-US" altLang="ca-ES" sz="1800" i="1" dirty="0" err="1" smtClean="0">
                <a:latin typeface="Calibri" pitchFamily="34" charset="0"/>
              </a:rPr>
              <a:t>Leishmania</a:t>
            </a:r>
            <a:r>
              <a:rPr lang="en-US" altLang="ca-ES" sz="1800" i="1" dirty="0" smtClean="0">
                <a:latin typeface="Calibri" pitchFamily="34" charset="0"/>
              </a:rPr>
              <a:t> major</a:t>
            </a:r>
            <a:r>
              <a:rPr lang="en-US" altLang="ca-ES" sz="1800" dirty="0" smtClean="0">
                <a:latin typeface="Calibri" pitchFamily="34" charset="0"/>
              </a:rPr>
              <a:t> and </a:t>
            </a:r>
            <a:r>
              <a:rPr lang="en-US" altLang="ca-ES" sz="1800" i="1" dirty="0" smtClean="0">
                <a:latin typeface="Calibri" pitchFamily="34" charset="0"/>
              </a:rPr>
              <a:t>Trypanosoma </a:t>
            </a:r>
            <a:r>
              <a:rPr lang="en-US" altLang="ca-ES" sz="1800" i="1" dirty="0" err="1" smtClean="0">
                <a:latin typeface="Calibri" pitchFamily="34" charset="0"/>
              </a:rPr>
              <a:t>brucei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rId5"/>
              </a:rPr>
              <a:t>UniProt</a:t>
            </a:r>
            <a:r>
              <a:rPr lang="en-US" altLang="ca-ES" sz="1800" dirty="0" smtClean="0">
                <a:latin typeface="Calibri" pitchFamily="34" charset="0"/>
                <a:hlinkClick r:id="rId5"/>
              </a:rPr>
              <a:t> Knowledgebase</a:t>
            </a:r>
            <a:r>
              <a:rPr lang="en-US" altLang="ca-ES" sz="1800" dirty="0" smtClean="0">
                <a:latin typeface="Calibri" pitchFamily="34" charset="0"/>
              </a:rPr>
              <a:t> (Swiss-</a:t>
            </a:r>
            <a:r>
              <a:rPr lang="en-US" altLang="ca-ES" sz="1800" dirty="0" err="1" smtClean="0">
                <a:latin typeface="Calibri" pitchFamily="34" charset="0"/>
              </a:rPr>
              <a:t>Prot</a:t>
            </a:r>
            <a:r>
              <a:rPr lang="en-US" altLang="ca-ES" sz="1800" dirty="0" smtClean="0">
                <a:latin typeface="Calibri" pitchFamily="34" charset="0"/>
              </a:rPr>
              <a:t>/</a:t>
            </a:r>
            <a:r>
              <a:rPr lang="en-US" altLang="ca-ES" sz="1800" dirty="0" err="1" smtClean="0">
                <a:latin typeface="Calibri" pitchFamily="34" charset="0"/>
              </a:rPr>
              <a:t>TrEMBL</a:t>
            </a:r>
            <a:r>
              <a:rPr lang="en-US" altLang="ca-ES" sz="1800" dirty="0" smtClean="0">
                <a:latin typeface="Calibri" pitchFamily="34" charset="0"/>
              </a:rPr>
              <a:t>/PIR-PSD) and </a:t>
            </a:r>
            <a:r>
              <a:rPr lang="en-US" altLang="ca-ES" sz="1800" dirty="0" err="1" smtClean="0">
                <a:latin typeface="Calibri" pitchFamily="34" charset="0"/>
                <a:hlinkClick r:id="rId6"/>
              </a:rPr>
              <a:t>InterPro</a:t>
            </a:r>
            <a:r>
              <a:rPr lang="en-US" altLang="ca-ES" sz="1800" dirty="0" smtClean="0">
                <a:latin typeface="Calibri" pitchFamily="34" charset="0"/>
              </a:rPr>
              <a:t> databases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Gramene</a:t>
            </a:r>
            <a:r>
              <a:rPr lang="en-US" altLang="ca-ES" sz="1800" dirty="0" smtClean="0">
                <a:latin typeface="Calibri" pitchFamily="34" charset="0"/>
              </a:rPr>
              <a:t> (grains, including rice, </a:t>
            </a:r>
            <a:r>
              <a:rPr lang="en-US" altLang="ca-ES" sz="1800" i="1" dirty="0" err="1" smtClean="0">
                <a:latin typeface="Calibri" pitchFamily="34" charset="0"/>
              </a:rPr>
              <a:t>Oryza</a:t>
            </a:r>
            <a:r>
              <a:rPr lang="en-US" altLang="ca-ES" sz="1800" dirty="0" smtClean="0">
                <a:latin typeface="Calibri" pitchFamily="34" charset="0"/>
              </a:rPr>
              <a:t>)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Mouse Genome Database (MGD) and Gene Expression Database (GXD)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Mus </a:t>
            </a:r>
            <a:r>
              <a:rPr lang="en-US" altLang="ca-ES" sz="1800" i="1" dirty="0" err="1" smtClean="0">
                <a:latin typeface="Calibri" pitchFamily="34" charset="0"/>
              </a:rPr>
              <a:t>musculus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</a:rPr>
              <a:t>Rat Genome Database (RGD) (</a:t>
            </a:r>
            <a:r>
              <a:rPr lang="en-US" altLang="ca-ES" sz="1800" i="1" dirty="0" err="1" smtClean="0">
                <a:latin typeface="Calibri" pitchFamily="34" charset="0"/>
              </a:rPr>
              <a:t>Rattus</a:t>
            </a:r>
            <a:r>
              <a:rPr lang="en-US" altLang="ca-ES" sz="1800" i="1" dirty="0" smtClean="0">
                <a:latin typeface="Calibri" pitchFamily="34" charset="0"/>
              </a:rPr>
              <a:t> </a:t>
            </a:r>
            <a:r>
              <a:rPr lang="en-US" altLang="ca-ES" sz="1800" i="1" dirty="0" err="1" smtClean="0">
                <a:latin typeface="Calibri" pitchFamily="34" charset="0"/>
              </a:rPr>
              <a:t>norvegicus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Reactome</a:t>
            </a:r>
            <a:endParaRPr lang="en-US" altLang="ca-ES" sz="1800" dirty="0" smtClean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i="1" dirty="0" smtClean="0">
                <a:latin typeface="Calibri" pitchFamily="34" charset="0"/>
                <a:hlinkClick r:id="rId7"/>
              </a:rPr>
              <a:t>Saccharomyces</a:t>
            </a:r>
            <a:r>
              <a:rPr lang="en-US" altLang="ca-ES" sz="1800" dirty="0" smtClean="0">
                <a:latin typeface="Calibri" pitchFamily="34" charset="0"/>
                <a:hlinkClick r:id="rId7"/>
              </a:rPr>
              <a:t> Genome Database (SGD)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Saccharomyces cerevisiae)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The </a:t>
            </a:r>
            <a:r>
              <a:rPr lang="en-US" altLang="ca-ES" sz="1800" i="1" dirty="0" smtClean="0">
                <a:latin typeface="Calibri" pitchFamily="34" charset="0"/>
                <a:hlinkClick r:id="rId8"/>
              </a:rPr>
              <a:t>Arabidopsis</a:t>
            </a:r>
            <a:r>
              <a:rPr lang="en-US" altLang="ca-ES" sz="1800" dirty="0" smtClean="0">
                <a:latin typeface="Calibri" pitchFamily="34" charset="0"/>
                <a:hlinkClick r:id="rId8"/>
              </a:rPr>
              <a:t> Information Resource (TAIR)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Arabidopsis thaliana)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The Institute for Genomic Research (TIGR)</a:t>
            </a:r>
            <a:r>
              <a:rPr lang="en-US" altLang="ca-ES" sz="1800" dirty="0" smtClean="0">
                <a:latin typeface="Calibri" pitchFamily="34" charset="0"/>
              </a:rPr>
              <a:t>: databases on several bacterial species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WormBase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Caenorhabditis </a:t>
            </a:r>
            <a:r>
              <a:rPr lang="en-US" altLang="ca-ES" sz="1800" i="1" dirty="0" err="1" smtClean="0">
                <a:latin typeface="Calibri" pitchFamily="34" charset="0"/>
              </a:rPr>
              <a:t>elegans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Zebrafish Information Network (ZFIN)</a:t>
            </a:r>
            <a:r>
              <a:rPr lang="en-US" altLang="ca-ES" sz="1800" dirty="0" smtClean="0">
                <a:latin typeface="Calibri" pitchFamily="34" charset="0"/>
              </a:rPr>
              <a:t>: (</a:t>
            </a:r>
            <a:r>
              <a:rPr lang="en-US" altLang="ca-ES" sz="1800" i="1" dirty="0" smtClean="0">
                <a:latin typeface="Calibri" pitchFamily="34" charset="0"/>
              </a:rPr>
              <a:t>Danio </a:t>
            </a:r>
            <a:r>
              <a:rPr lang="en-US" altLang="ca-ES" sz="1800" i="1" dirty="0" err="1" smtClean="0">
                <a:latin typeface="Calibri" pitchFamily="34" charset="0"/>
              </a:rPr>
              <a:t>rerio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262280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GO Slim Sets</a:t>
            </a:r>
          </a:p>
        </p:txBody>
      </p:sp>
      <p:sp>
        <p:nvSpPr>
          <p:cNvPr id="1034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ca-ES" dirty="0" smtClean="0">
                <a:latin typeface="Calibri" pitchFamily="34" charset="0"/>
              </a:rPr>
              <a:t>GO has too many terms for some uses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Summaries (e.g. Pie charts)</a:t>
            </a:r>
          </a:p>
          <a:p>
            <a:r>
              <a:rPr lang="en-US" altLang="ca-ES" dirty="0" smtClean="0">
                <a:latin typeface="Calibri" pitchFamily="34" charset="0"/>
              </a:rPr>
              <a:t>GO Slim is an official reduced set of GO terms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Generic, plant, yeast</a:t>
            </a:r>
          </a:p>
        </p:txBody>
      </p:sp>
      <p:pic>
        <p:nvPicPr>
          <p:cNvPr id="103427" name="Picture 3" descr="Picture 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24200"/>
            <a:ext cx="35814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2514600" y="5695772"/>
            <a:ext cx="320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sz="1200" b="0" dirty="0"/>
              <a:t>Crockett DK et al. Lab Invest. </a:t>
            </a:r>
            <a:r>
              <a:rPr lang="en-US" altLang="ca-ES" sz="1200" b="0" dirty="0" smtClean="0"/>
              <a:t>Nov. 2005; 85(11</a:t>
            </a:r>
            <a:r>
              <a:rPr lang="en-US" altLang="ca-ES" sz="1200" b="0" dirty="0"/>
              <a:t>):1405-15</a:t>
            </a: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5334000" y="32004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ca-ES" altLang="ca-ES"/>
          </a:p>
        </p:txBody>
      </p:sp>
    </p:spTree>
    <p:extLst>
      <p:ext uri="{BB962C8B-B14F-4D97-AF65-F5344CB8AC3E}">
        <p14:creationId xmlns="" xmlns:p14="http://schemas.microsoft.com/office/powerpoint/2010/main" val="5453457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altLang="ca-ES" dirty="0">
                <a:latin typeface="Calibri" pitchFamily="34" charset="0"/>
              </a:rPr>
              <a:t>GO Software Tools</a:t>
            </a:r>
            <a:endParaRPr lang="en-US" altLang="ca-ES" dirty="0">
              <a:latin typeface="Calibri" pitchFamily="34" charset="0"/>
            </a:endParaRPr>
          </a:p>
        </p:txBody>
      </p:sp>
      <p:sp>
        <p:nvSpPr>
          <p:cNvPr id="1054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ca-ES" dirty="0" smtClean="0">
                <a:latin typeface="Calibri" pitchFamily="34" charset="0"/>
              </a:rPr>
              <a:t>GO resources are freely available to anyone without restriction</a:t>
            </a:r>
          </a:p>
          <a:p>
            <a:pPr lvl="1"/>
            <a:r>
              <a:rPr lang="en-GB" altLang="ca-ES" dirty="0" smtClean="0">
                <a:latin typeface="Calibri" pitchFamily="34" charset="0"/>
              </a:rPr>
              <a:t>ontologies, gene associations and tools developed by GO</a:t>
            </a:r>
          </a:p>
          <a:p>
            <a:r>
              <a:rPr lang="en-GB" altLang="ca-ES" dirty="0" smtClean="0">
                <a:latin typeface="Calibri" pitchFamily="34" charset="0"/>
              </a:rPr>
              <a:t>Other have used GO to create versatile tools</a:t>
            </a:r>
          </a:p>
          <a:p>
            <a:pPr lvl="1"/>
            <a:r>
              <a:rPr lang="es-ES" dirty="0"/>
              <a:t>https://omictools.com/gene-ontologies-category</a:t>
            </a:r>
          </a:p>
          <a:p>
            <a:pPr lvl="1"/>
            <a:r>
              <a:rPr lang="es-ES" dirty="0"/>
              <a:t>https://omictools.com/gene-set-analysis-category</a:t>
            </a:r>
            <a:endParaRPr lang="en-GB" altLang="ca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24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>
          <a:xfrm>
            <a:off x="731466" y="76200"/>
            <a:ext cx="7772400" cy="914400"/>
          </a:xfrm>
        </p:spPr>
        <p:txBody>
          <a:bodyPr/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Accessing GO: </a:t>
            </a:r>
            <a:r>
              <a:rPr lang="en-US" altLang="ca-ES" dirty="0" err="1" smtClean="0">
                <a:latin typeface="Calibri" pitchFamily="34" charset="0"/>
              </a:rPr>
              <a:t>QuickGO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107522" name="Rectangle 3"/>
          <p:cNvSpPr>
            <a:spLocks noGrp="1" noChangeArrowheads="1"/>
          </p:cNvSpPr>
          <p:nvPr>
            <p:ph idx="1"/>
          </p:nvPr>
        </p:nvSpPr>
        <p:spPr>
          <a:xfrm>
            <a:off x="4643438" y="5867400"/>
            <a:ext cx="4500562" cy="6096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ca-ES" sz="2400" smtClean="0">
                <a:latin typeface="Calibri" pitchFamily="34" charset="0"/>
              </a:rPr>
              <a:t>http://www.ebi.ac.uk/QuickGO/</a:t>
            </a:r>
          </a:p>
        </p:txBody>
      </p:sp>
      <p:pic>
        <p:nvPicPr>
          <p:cNvPr id="107523" name="Picture 3" descr="Screen Shot 2015-04-07 at 6.45.2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949332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 bwMode="auto">
          <a:xfrm rot="2962736">
            <a:off x="3224931" y="1789705"/>
            <a:ext cx="439994" cy="447564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6942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5400" dirty="0" err="1" smtClean="0"/>
              <a:t>Introduction</a:t>
            </a:r>
            <a:r>
              <a:rPr lang="es-ES" sz="5400" dirty="0" smtClean="0"/>
              <a:t> &amp; </a:t>
            </a:r>
            <a:r>
              <a:rPr lang="es-ES" sz="5400" dirty="0" err="1" smtClean="0"/>
              <a:t>Background</a:t>
            </a:r>
            <a:endParaRPr lang="ca-ES" sz="5400" dirty="0"/>
          </a:p>
        </p:txBody>
      </p:sp>
    </p:spTree>
    <p:extLst>
      <p:ext uri="{BB962C8B-B14F-4D97-AF65-F5344CB8AC3E}">
        <p14:creationId xmlns="" xmlns:p14="http://schemas.microsoft.com/office/powerpoint/2010/main" val="39919359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altLang="ca-ES" smtClean="0">
                <a:latin typeface="Calibri" pitchFamily="34" charset="0"/>
              </a:rPr>
              <a:t>Pathway Databases</a:t>
            </a:r>
          </a:p>
        </p:txBody>
      </p:sp>
      <p:sp>
        <p:nvSpPr>
          <p:cNvPr id="111618" name="Content Placeholder 2"/>
          <p:cNvSpPr>
            <a:spLocks noGrp="1"/>
          </p:cNvSpPr>
          <p:nvPr>
            <p:ph idx="1"/>
          </p:nvPr>
        </p:nvSpPr>
        <p:spPr>
          <a:xfrm>
            <a:off x="152400" y="981075"/>
            <a:ext cx="8839200" cy="4724400"/>
          </a:xfrm>
        </p:spPr>
        <p:txBody>
          <a:bodyPr>
            <a:normAutofit/>
          </a:bodyPr>
          <a:lstStyle/>
          <a:p>
            <a:r>
              <a:rPr lang="en-US" altLang="ca-ES" sz="2800" dirty="0" smtClean="0">
                <a:latin typeface="Calibri" pitchFamily="34" charset="0"/>
              </a:rPr>
              <a:t>http://www.pathguide.org/ lists ~550 pathway related databases</a:t>
            </a:r>
          </a:p>
          <a:p>
            <a:r>
              <a:rPr lang="en-US" altLang="ca-ES" sz="2800" dirty="0" err="1" smtClean="0">
                <a:latin typeface="Calibri" pitchFamily="34" charset="0"/>
              </a:rPr>
              <a:t>MSigDB</a:t>
            </a:r>
            <a:r>
              <a:rPr lang="en-US" altLang="ca-ES" sz="2800" dirty="0" smtClean="0">
                <a:latin typeface="Calibri" pitchFamily="34" charset="0"/>
              </a:rPr>
              <a:t>: http://www.broadinstitute.org/gsea/msigdb/</a:t>
            </a:r>
          </a:p>
          <a:p>
            <a:r>
              <a:rPr lang="en-US" altLang="ca-ES" sz="2800" dirty="0" smtClean="0">
                <a:latin typeface="Calibri" pitchFamily="34" charset="0"/>
              </a:rPr>
              <a:t>http://www.pathwaycommons.org/ collects major ones</a:t>
            </a:r>
          </a:p>
        </p:txBody>
      </p:sp>
      <p:pic>
        <p:nvPicPr>
          <p:cNvPr id="111619" name="Picture 3" descr="Screen shot 2014-06-01 at 3.45.5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9557"/>
          <a:stretch>
            <a:fillRect/>
          </a:stretch>
        </p:blipFill>
        <p:spPr bwMode="auto">
          <a:xfrm>
            <a:off x="1676400" y="3263265"/>
            <a:ext cx="6310313" cy="311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8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Sources of Gene Attributes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602163"/>
          </a:xfrm>
        </p:spPr>
        <p:txBody>
          <a:bodyPr/>
          <a:lstStyle/>
          <a:p>
            <a:r>
              <a:rPr lang="en-US" altLang="ca-ES" dirty="0" err="1" smtClean="0">
                <a:latin typeface="Calibri" pitchFamily="34" charset="0"/>
              </a:rPr>
              <a:t>Ensembl</a:t>
            </a:r>
            <a:r>
              <a:rPr lang="en-US" altLang="ca-ES" dirty="0" smtClean="0">
                <a:latin typeface="Calibri" pitchFamily="34" charset="0"/>
              </a:rPr>
              <a:t> </a:t>
            </a:r>
            <a:r>
              <a:rPr lang="en-US" altLang="ca-ES" dirty="0" err="1" smtClean="0">
                <a:latin typeface="Calibri" pitchFamily="34" charset="0"/>
              </a:rPr>
              <a:t>BioMart</a:t>
            </a:r>
            <a:r>
              <a:rPr lang="en-US" altLang="ca-ES" dirty="0" smtClean="0">
                <a:latin typeface="Calibri" pitchFamily="34" charset="0"/>
              </a:rPr>
              <a:t> (general)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http://www.ensembl.org</a:t>
            </a:r>
          </a:p>
          <a:p>
            <a:r>
              <a:rPr lang="en-US" altLang="ca-ES" dirty="0" err="1" smtClean="0">
                <a:latin typeface="Calibri" pitchFamily="34" charset="0"/>
              </a:rPr>
              <a:t>Entrez</a:t>
            </a:r>
            <a:r>
              <a:rPr lang="en-US" altLang="ca-ES" dirty="0" smtClean="0">
                <a:latin typeface="Calibri" pitchFamily="34" charset="0"/>
              </a:rPr>
              <a:t> Gene (general)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http://www.ncbi.nlm.nih.gov/sites/entrez?db=gene</a:t>
            </a:r>
          </a:p>
          <a:p>
            <a:r>
              <a:rPr lang="en-US" altLang="ca-ES" dirty="0" smtClean="0">
                <a:latin typeface="Calibri" pitchFamily="34" charset="0"/>
              </a:rPr>
              <a:t>Model organism databases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E.g. SGD: http://www.yeastgenome.org/</a:t>
            </a:r>
          </a:p>
        </p:txBody>
      </p:sp>
    </p:spTree>
    <p:extLst>
      <p:ext uri="{BB962C8B-B14F-4D97-AF65-F5344CB8AC3E}">
        <p14:creationId xmlns="" xmlns:p14="http://schemas.microsoft.com/office/powerpoint/2010/main" val="298246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err="1" smtClean="0">
                <a:latin typeface="Calibri" pitchFamily="34" charset="0"/>
              </a:rPr>
              <a:t>Ensembl</a:t>
            </a:r>
            <a:r>
              <a:rPr lang="en-US" altLang="ca-ES" dirty="0" smtClean="0">
                <a:latin typeface="Calibri" pitchFamily="34" charset="0"/>
              </a:rPr>
              <a:t> </a:t>
            </a:r>
            <a:r>
              <a:rPr lang="en-US" altLang="ca-ES" dirty="0" err="1" smtClean="0">
                <a:latin typeface="Calibri" pitchFamily="34" charset="0"/>
              </a:rPr>
              <a:t>BioMart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116738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229600" cy="4800600"/>
          </a:xfrm>
        </p:spPr>
        <p:txBody>
          <a:bodyPr/>
          <a:lstStyle/>
          <a:p>
            <a:r>
              <a:rPr lang="en-US" altLang="ca-ES" smtClean="0">
                <a:latin typeface="Calibri" pitchFamily="34" charset="0"/>
              </a:rPr>
              <a:t>Convenient access to gene list annotation</a:t>
            </a:r>
          </a:p>
        </p:txBody>
      </p:sp>
      <p:sp>
        <p:nvSpPr>
          <p:cNvPr id="116739" name="Rectangle 6"/>
          <p:cNvSpPr>
            <a:spLocks noChangeArrowheads="1"/>
          </p:cNvSpPr>
          <p:nvPr/>
        </p:nvSpPr>
        <p:spPr bwMode="auto">
          <a:xfrm>
            <a:off x="4876800" y="2133600"/>
            <a:ext cx="223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Select genome</a:t>
            </a:r>
          </a:p>
        </p:txBody>
      </p:sp>
      <p:sp>
        <p:nvSpPr>
          <p:cNvPr id="116740" name="Rectangle 8"/>
          <p:cNvSpPr>
            <a:spLocks noChangeArrowheads="1"/>
          </p:cNvSpPr>
          <p:nvPr/>
        </p:nvSpPr>
        <p:spPr bwMode="auto">
          <a:xfrm>
            <a:off x="6753225" y="3962400"/>
            <a:ext cx="23907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Select attributes</a:t>
            </a:r>
          </a:p>
          <a:p>
            <a:pPr eaLnBrk="1" hangingPunct="1"/>
            <a:r>
              <a:rPr lang="en-US" altLang="ca-ES"/>
              <a:t>to download</a:t>
            </a:r>
          </a:p>
        </p:txBody>
      </p:sp>
      <p:sp>
        <p:nvSpPr>
          <p:cNvPr id="10" name="Right Arrow 9"/>
          <p:cNvSpPr/>
          <p:nvPr/>
        </p:nvSpPr>
        <p:spPr bwMode="auto">
          <a:xfrm rot="2962736">
            <a:off x="6950049" y="2572124"/>
            <a:ext cx="882701" cy="447564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13" name="Right Arrow 12"/>
          <p:cNvSpPr/>
          <p:nvPr/>
        </p:nvSpPr>
        <p:spPr bwMode="auto">
          <a:xfrm rot="2962736">
            <a:off x="7864450" y="3533510"/>
            <a:ext cx="882701" cy="447564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pic>
        <p:nvPicPr>
          <p:cNvPr id="116747" name="Picture 13" descr="Screen shot 2010-07-14 at 11.58.18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4667250" cy="1219200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48" name="Picture 14" descr="Screen shot 2010-07-14 at 11.58.55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7285"/>
          <a:stretch>
            <a:fillRect/>
          </a:stretch>
        </p:blipFill>
        <p:spPr bwMode="auto">
          <a:xfrm>
            <a:off x="1371600" y="2743200"/>
            <a:ext cx="4876800" cy="2819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749" name="Picture 15" descr="Screen shot 2010-07-14 at 12.01.37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40300"/>
            <a:ext cx="2965450" cy="17351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750" name="Rectangle 7"/>
          <p:cNvSpPr>
            <a:spLocks noChangeArrowheads="1"/>
          </p:cNvSpPr>
          <p:nvPr/>
        </p:nvSpPr>
        <p:spPr bwMode="auto">
          <a:xfrm>
            <a:off x="6248400" y="3048000"/>
            <a:ext cx="186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Select filters</a:t>
            </a:r>
          </a:p>
        </p:txBody>
      </p:sp>
      <p:sp>
        <p:nvSpPr>
          <p:cNvPr id="116751" name="TextBox 1"/>
          <p:cNvSpPr txBox="1">
            <a:spLocks noChangeArrowheads="1"/>
          </p:cNvSpPr>
          <p:nvPr/>
        </p:nvSpPr>
        <p:spPr bwMode="auto">
          <a:xfrm>
            <a:off x="179388" y="5876925"/>
            <a:ext cx="26273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www.ensembl.org</a:t>
            </a:r>
          </a:p>
          <a:p>
            <a:pPr eaLnBrk="1" hangingPunct="1"/>
            <a:endParaRPr lang="en-US" altLang="ca-ES"/>
          </a:p>
        </p:txBody>
      </p:sp>
    </p:spTree>
    <p:extLst>
      <p:ext uri="{BB962C8B-B14F-4D97-AF65-F5344CB8AC3E}">
        <p14:creationId xmlns="" xmlns:p14="http://schemas.microsoft.com/office/powerpoint/2010/main" val="9452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endParaRPr lang="ca-ES" dirty="0"/>
          </a:p>
        </p:txBody>
      </p:sp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i="1" dirty="0" err="1" smtClean="0"/>
              <a:t>Overrepresentation</a:t>
            </a:r>
            <a:r>
              <a:rPr lang="es-ES" i="1" dirty="0" smtClean="0"/>
              <a:t> </a:t>
            </a:r>
            <a:r>
              <a:rPr lang="es-ES" i="1" dirty="0" err="1" smtClean="0"/>
              <a:t>Analysis</a:t>
            </a:r>
            <a:endParaRPr lang="es-ES" i="1" dirty="0" smtClean="0"/>
          </a:p>
          <a:p>
            <a:r>
              <a:rPr lang="es-ES" i="1" dirty="0" smtClean="0"/>
              <a:t>Gene Set </a:t>
            </a:r>
            <a:r>
              <a:rPr lang="es-ES" i="1" dirty="0" err="1" smtClean="0"/>
              <a:t>Enrichment</a:t>
            </a:r>
            <a:r>
              <a:rPr lang="es-ES" i="1" dirty="0" smtClean="0"/>
              <a:t> </a:t>
            </a:r>
            <a:r>
              <a:rPr lang="es-ES" i="1" dirty="0" err="1" smtClean="0"/>
              <a:t>Analysis</a:t>
            </a:r>
            <a:endParaRPr lang="ca-ES" i="1" dirty="0"/>
          </a:p>
        </p:txBody>
      </p:sp>
    </p:spTree>
    <p:extLst>
      <p:ext uri="{BB962C8B-B14F-4D97-AF65-F5344CB8AC3E}">
        <p14:creationId xmlns="" xmlns:p14="http://schemas.microsoft.com/office/powerpoint/2010/main" val="35982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Autofit/>
          </a:bodyPr>
          <a:lstStyle/>
          <a:p>
            <a:r>
              <a:rPr lang="en-US" altLang="ca-ES" dirty="0" smtClean="0">
                <a:latin typeface="Calibri" pitchFamily="34" charset="0"/>
              </a:rPr>
              <a:t>Pathway and Network Analysis</a:t>
            </a:r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906963"/>
          </a:xfrm>
        </p:spPr>
        <p:txBody>
          <a:bodyPr>
            <a:normAutofit/>
          </a:bodyPr>
          <a:lstStyle/>
          <a:p>
            <a:r>
              <a:rPr lang="en-US" altLang="ca-ES" dirty="0">
                <a:latin typeface="Calibri" pitchFamily="34" charset="0"/>
              </a:rPr>
              <a:t>Any type of analysis that involves pathway or network information</a:t>
            </a:r>
          </a:p>
          <a:p>
            <a:r>
              <a:rPr lang="en-US" altLang="ca-ES" dirty="0" smtClean="0">
                <a:latin typeface="Calibri" pitchFamily="34" charset="0"/>
              </a:rPr>
              <a:t>Helps gain mechanistic insight into </a:t>
            </a:r>
            <a:r>
              <a:rPr lang="en-US" altLang="en-US" dirty="0" smtClean="0">
                <a:latin typeface="Calibri" pitchFamily="34" charset="0"/>
              </a:rPr>
              <a:t>‘</a:t>
            </a:r>
            <a:r>
              <a:rPr lang="en-US" altLang="ja-JP" dirty="0" err="1" smtClean="0">
                <a:latin typeface="Calibri" pitchFamily="34" charset="0"/>
              </a:rPr>
              <a:t>omics</a:t>
            </a:r>
            <a:r>
              <a:rPr lang="en-US" altLang="ja-JP" dirty="0" smtClean="0">
                <a:latin typeface="Calibri" pitchFamily="34" charset="0"/>
              </a:rPr>
              <a:t>’ data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Identifying a master regulator, drug targets, characterizing pathways active in a sample</a:t>
            </a:r>
          </a:p>
          <a:p>
            <a:r>
              <a:rPr lang="en-US" altLang="ca-ES" dirty="0" smtClean="0">
                <a:latin typeface="Calibri" pitchFamily="34" charset="0"/>
              </a:rPr>
              <a:t>Most commonly applied to help interpret lists of genes</a:t>
            </a:r>
          </a:p>
          <a:p>
            <a:r>
              <a:rPr lang="en-US" altLang="ca-ES" dirty="0" smtClean="0">
                <a:latin typeface="Calibri" pitchFamily="34" charset="0"/>
              </a:rPr>
              <a:t>Most popular type is pathway </a:t>
            </a:r>
            <a:r>
              <a:rPr lang="en-US" altLang="ca-ES" b="1" i="1" dirty="0" smtClean="0">
                <a:latin typeface="Calibri" pitchFamily="34" charset="0"/>
              </a:rPr>
              <a:t>enrichment analysis</a:t>
            </a:r>
            <a:r>
              <a:rPr lang="en-US" altLang="ca-ES" dirty="0" smtClean="0">
                <a:latin typeface="Calibri" pitchFamily="34" charset="0"/>
              </a:rPr>
              <a:t>, but many others are useful</a:t>
            </a:r>
          </a:p>
        </p:txBody>
      </p:sp>
    </p:spTree>
    <p:extLst>
      <p:ext uri="{BB962C8B-B14F-4D97-AF65-F5344CB8AC3E}">
        <p14:creationId xmlns="" xmlns:p14="http://schemas.microsoft.com/office/powerpoint/2010/main" val="39887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ca-ES" dirty="0" smtClean="0">
                <a:latin typeface="Arial" pitchFamily="34" charset="0"/>
              </a:rPr>
              <a:t>Benefits of Pathway Analysis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ca-ES" dirty="0" smtClean="0">
                <a:latin typeface="Arial" pitchFamily="34" charset="0"/>
              </a:rPr>
              <a:t>Easier to interpret</a:t>
            </a:r>
          </a:p>
          <a:p>
            <a:pPr lvl="1"/>
            <a:r>
              <a:rPr lang="en-US" altLang="ca-ES" dirty="0" smtClean="0">
                <a:latin typeface="Arial" pitchFamily="34" charset="0"/>
              </a:rPr>
              <a:t>Familiar concepts e.g. cell cycle</a:t>
            </a:r>
          </a:p>
          <a:p>
            <a:r>
              <a:rPr lang="en-US" altLang="ca-ES" dirty="0" smtClean="0">
                <a:latin typeface="Arial" pitchFamily="34" charset="0"/>
              </a:rPr>
              <a:t>Identifies possible causal mechanisms</a:t>
            </a:r>
          </a:p>
          <a:p>
            <a:r>
              <a:rPr lang="en-US" altLang="ca-ES" dirty="0" smtClean="0">
                <a:latin typeface="Arial" pitchFamily="34" charset="0"/>
              </a:rPr>
              <a:t>Predicts new roles for genes</a:t>
            </a:r>
          </a:p>
          <a:p>
            <a:r>
              <a:rPr lang="en-US" altLang="ca-ES" dirty="0" smtClean="0">
                <a:latin typeface="Arial" pitchFamily="34" charset="0"/>
              </a:rPr>
              <a:t>Improves statistical power</a:t>
            </a:r>
          </a:p>
          <a:p>
            <a:pPr lvl="1"/>
            <a:r>
              <a:rPr lang="en-US" altLang="ca-ES" dirty="0" smtClean="0">
                <a:latin typeface="Arial" pitchFamily="34" charset="0"/>
              </a:rPr>
              <a:t>Fewer tests, aggregates data from multiple genes into one pathway</a:t>
            </a:r>
          </a:p>
          <a:p>
            <a:r>
              <a:rPr lang="en-US" altLang="ca-ES" dirty="0" smtClean="0">
                <a:latin typeface="Arial" pitchFamily="34" charset="0"/>
              </a:rPr>
              <a:t>More reproducible</a:t>
            </a:r>
          </a:p>
          <a:p>
            <a:pPr lvl="1"/>
            <a:r>
              <a:rPr lang="en-US" altLang="ca-ES" dirty="0" smtClean="0">
                <a:latin typeface="Arial" pitchFamily="34" charset="0"/>
              </a:rPr>
              <a:t>E.g. gene expression signatures</a:t>
            </a:r>
          </a:p>
          <a:p>
            <a:r>
              <a:rPr lang="en-US" altLang="ca-ES" dirty="0" smtClean="0">
                <a:latin typeface="Arial" pitchFamily="34" charset="0"/>
              </a:rPr>
              <a:t>Facilitates integration of multiple data types</a:t>
            </a:r>
          </a:p>
          <a:p>
            <a:endParaRPr lang="en-US" altLang="ca-E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7208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Types</a:t>
            </a:r>
            <a:r>
              <a:rPr lang="ca-ES" dirty="0" smtClean="0"/>
              <a:t> of </a:t>
            </a:r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en-U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4" y="1524001"/>
            <a:ext cx="8665893" cy="42671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4563758" y="6031468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800" b="0" dirty="0" err="1" smtClean="0">
                <a:latin typeface="Arial" pitchFamily="34" charset="0"/>
                <a:cs typeface="Arial" pitchFamily="34" charset="0"/>
              </a:rPr>
              <a:t>Khatri</a:t>
            </a:r>
            <a:r>
              <a:rPr lang="ca-ES" sz="1800" b="0" dirty="0" smtClean="0">
                <a:latin typeface="Arial" pitchFamily="34" charset="0"/>
                <a:cs typeface="Arial" pitchFamily="34" charset="0"/>
              </a:rPr>
              <a:t> et alt. </a:t>
            </a:r>
            <a:r>
              <a:rPr lang="ca-ES" sz="1800" b="0" i="1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ca-ES" sz="1800" b="0" i="1" dirty="0" err="1" smtClean="0">
                <a:latin typeface="Arial" pitchFamily="34" charset="0"/>
                <a:cs typeface="Arial" pitchFamily="34" charset="0"/>
              </a:rPr>
              <a:t>years</a:t>
            </a:r>
            <a:r>
              <a:rPr lang="ca-ES" sz="1800" b="0" i="1" dirty="0" smtClean="0">
                <a:latin typeface="Arial" pitchFamily="34" charset="0"/>
                <a:cs typeface="Arial" pitchFamily="34" charset="0"/>
              </a:rPr>
              <a:t> of </a:t>
            </a:r>
            <a:r>
              <a:rPr lang="ca-ES" sz="1800" b="0" i="1" dirty="0" err="1" smtClean="0">
                <a:latin typeface="Arial" pitchFamily="34" charset="0"/>
                <a:cs typeface="Arial" pitchFamily="34" charset="0"/>
              </a:rPr>
              <a:t>Pathway</a:t>
            </a:r>
            <a:r>
              <a:rPr lang="ca-ES" sz="1800" b="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1800" b="0" i="1" dirty="0" err="1" smtClean="0">
                <a:latin typeface="Arial" pitchFamily="34" charset="0"/>
                <a:cs typeface="Arial" pitchFamily="34" charset="0"/>
              </a:rPr>
              <a:t>Analysis</a:t>
            </a:r>
            <a:endParaRPr lang="en-US" sz="1800" b="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351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Types of </a:t>
            </a:r>
            <a:r>
              <a:rPr lang="en-US" dirty="0" smtClean="0"/>
              <a:t>input for 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 smtClean="0"/>
              <a:t>Gene list</a:t>
            </a:r>
            <a:r>
              <a:rPr lang="en-US" dirty="0" smtClean="0"/>
              <a:t> (e.g. expression change &gt; 2-fold)</a:t>
            </a:r>
            <a:endParaRPr lang="en-US" b="1" u="sng" dirty="0" smtClean="0"/>
          </a:p>
          <a:p>
            <a:pPr lvl="1"/>
            <a:r>
              <a:rPr lang="en-US" dirty="0" smtClean="0"/>
              <a:t>Answers the question: </a:t>
            </a:r>
            <a:r>
              <a:rPr lang="en-US" b="1" dirty="0" smtClean="0"/>
              <a:t>Are any gene sets surprisingly enriched (or depleted) in my gene list?</a:t>
            </a:r>
          </a:p>
          <a:p>
            <a:pPr lvl="1"/>
            <a:r>
              <a:rPr lang="en-US" dirty="0" smtClean="0"/>
              <a:t>Statistical test: Fisher’s Exact Test (aka </a:t>
            </a:r>
            <a:r>
              <a:rPr lang="en-US" dirty="0" err="1" smtClean="0"/>
              <a:t>Hypergeometric</a:t>
            </a:r>
            <a:r>
              <a:rPr lang="en-US" dirty="0" smtClean="0"/>
              <a:t> test)</a:t>
            </a:r>
          </a:p>
          <a:p>
            <a:r>
              <a:rPr lang="en-US" b="1" u="sng" dirty="0" smtClean="0"/>
              <a:t>Ranked list </a:t>
            </a:r>
            <a:r>
              <a:rPr lang="en-US" dirty="0" smtClean="0"/>
              <a:t>(e.g. by differential expression)</a:t>
            </a:r>
          </a:p>
          <a:p>
            <a:pPr lvl="1"/>
            <a:r>
              <a:rPr lang="en-US" dirty="0" smtClean="0"/>
              <a:t>Answers the question: </a:t>
            </a:r>
            <a:r>
              <a:rPr lang="en-US" b="1" dirty="0"/>
              <a:t>A</a:t>
            </a:r>
            <a:r>
              <a:rPr lang="en-US" b="1" dirty="0" smtClean="0"/>
              <a:t>re any gene set ranked surprisingly high or low in my ranked list of genes?</a:t>
            </a:r>
          </a:p>
          <a:p>
            <a:pPr lvl="1"/>
            <a:r>
              <a:rPr lang="en-US" dirty="0" smtClean="0"/>
              <a:t>Statistical test: minimum </a:t>
            </a:r>
            <a:r>
              <a:rPr lang="en-US" dirty="0" err="1" smtClean="0"/>
              <a:t>hypergeometric</a:t>
            </a:r>
            <a:r>
              <a:rPr lang="en-US" dirty="0" smtClean="0"/>
              <a:t> test (+ others we won’t discuss)</a:t>
            </a:r>
          </a:p>
        </p:txBody>
      </p:sp>
    </p:spTree>
    <p:extLst>
      <p:ext uri="{BB962C8B-B14F-4D97-AF65-F5344CB8AC3E}">
        <p14:creationId xmlns="" xmlns:p14="http://schemas.microsoft.com/office/powerpoint/2010/main" val="8938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Autofit/>
          </a:bodyPr>
          <a:lstStyle/>
          <a:p>
            <a:r>
              <a:rPr lang="ca-ES" sz="3200" dirty="0" err="1" smtClean="0"/>
              <a:t>Types</a:t>
            </a:r>
            <a:r>
              <a:rPr lang="ca-ES" sz="3200" dirty="0" smtClean="0"/>
              <a:t> of </a:t>
            </a:r>
            <a:r>
              <a:rPr lang="ca-ES" sz="3200" dirty="0" err="1" smtClean="0"/>
              <a:t>Pathway</a:t>
            </a:r>
            <a:r>
              <a:rPr lang="ca-ES" sz="3200" dirty="0" smtClean="0"/>
              <a:t> </a:t>
            </a:r>
            <a:r>
              <a:rPr lang="ca-ES" sz="3200" dirty="0" err="1" smtClean="0"/>
              <a:t>Analysis</a:t>
            </a:r>
            <a:r>
              <a:rPr lang="ca-ES" sz="3200" dirty="0" smtClean="0"/>
              <a:t> </a:t>
            </a:r>
            <a:r>
              <a:rPr lang="ca-ES" sz="3200" dirty="0" err="1" smtClean="0"/>
              <a:t>depending</a:t>
            </a:r>
            <a:r>
              <a:rPr lang="ca-ES" sz="3200" dirty="0" smtClean="0"/>
              <a:t> on </a:t>
            </a:r>
            <a:br>
              <a:rPr lang="ca-ES" sz="3200" dirty="0" smtClean="0"/>
            </a:br>
            <a:r>
              <a:rPr lang="ca-ES" sz="3200" i="1" dirty="0" smtClean="0"/>
              <a:t>input</a:t>
            </a:r>
            <a:r>
              <a:rPr lang="ca-ES" sz="3200" dirty="0" smtClean="0"/>
              <a:t> and </a:t>
            </a:r>
            <a:r>
              <a:rPr lang="ca-ES" sz="3200" i="1" dirty="0" smtClean="0"/>
              <a:t>test</a:t>
            </a:r>
            <a:r>
              <a:rPr lang="ca-ES" sz="3200" dirty="0" smtClean="0"/>
              <a:t> </a:t>
            </a:r>
            <a:r>
              <a:rPr lang="ca-ES" sz="3200" dirty="0" err="1" smtClean="0"/>
              <a:t>performed</a:t>
            </a:r>
            <a:endParaRPr lang="en-US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906963"/>
          </a:xfrm>
        </p:spPr>
        <p:txBody>
          <a:bodyPr>
            <a:normAutofit fontScale="85000" lnSpcReduction="20000"/>
          </a:bodyPr>
          <a:lstStyle/>
          <a:p>
            <a:r>
              <a:rPr lang="ca-ES" dirty="0" smtClean="0"/>
              <a:t>Over-</a:t>
            </a:r>
            <a:r>
              <a:rPr lang="ca-ES" dirty="0" err="1" smtClean="0"/>
              <a:t>representation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ca-ES" dirty="0" smtClean="0"/>
          </a:p>
          <a:p>
            <a:pPr lvl="1"/>
            <a:r>
              <a:rPr lang="ca-ES" dirty="0" err="1" smtClean="0"/>
              <a:t>Takes</a:t>
            </a:r>
            <a:r>
              <a:rPr lang="ca-ES" dirty="0" smtClean="0"/>
              <a:t> a </a:t>
            </a:r>
            <a:r>
              <a:rPr lang="ca-ES" dirty="0" err="1" smtClean="0"/>
              <a:t>list</a:t>
            </a:r>
            <a:r>
              <a:rPr lang="ca-ES" dirty="0" smtClean="0"/>
              <a:t> of </a:t>
            </a:r>
            <a:r>
              <a:rPr lang="ca-ES" dirty="0" err="1" smtClean="0"/>
              <a:t>differentially</a:t>
            </a:r>
            <a:r>
              <a:rPr lang="ca-ES" dirty="0" smtClean="0"/>
              <a:t> </a:t>
            </a:r>
            <a:r>
              <a:rPr lang="ca-ES" dirty="0" err="1" smtClean="0"/>
              <a:t>expressed</a:t>
            </a:r>
            <a:r>
              <a:rPr lang="ca-ES" dirty="0" smtClean="0"/>
              <a:t> </a:t>
            </a:r>
            <a:r>
              <a:rPr lang="ca-ES" dirty="0" err="1" smtClean="0"/>
              <a:t>genes</a:t>
            </a:r>
            <a:endParaRPr lang="ca-ES" dirty="0" smtClean="0"/>
          </a:p>
          <a:p>
            <a:pPr lvl="1"/>
            <a:r>
              <a:rPr lang="ca-ES" dirty="0" err="1" smtClean="0"/>
              <a:t>Looks</a:t>
            </a:r>
            <a:r>
              <a:rPr lang="ca-ES" dirty="0" smtClean="0"/>
              <a:t> for “categories” </a:t>
            </a:r>
            <a:r>
              <a:rPr lang="ca-ES" dirty="0" err="1" smtClean="0"/>
              <a:t>that</a:t>
            </a:r>
            <a:r>
              <a:rPr lang="ca-ES" dirty="0" smtClean="0"/>
              <a:t> </a:t>
            </a:r>
            <a:r>
              <a:rPr lang="ca-ES" dirty="0" err="1" smtClean="0"/>
              <a:t>appear</a:t>
            </a:r>
            <a:r>
              <a:rPr lang="ca-ES" dirty="0" smtClean="0"/>
              <a:t> </a:t>
            </a:r>
            <a:r>
              <a:rPr lang="ca-ES" dirty="0" err="1" smtClean="0"/>
              <a:t>more</a:t>
            </a:r>
            <a:r>
              <a:rPr lang="ca-ES" dirty="0" smtClean="0"/>
              <a:t> </a:t>
            </a:r>
            <a:r>
              <a:rPr lang="ca-ES" dirty="0" err="1" smtClean="0"/>
              <a:t>often</a:t>
            </a:r>
            <a:r>
              <a:rPr lang="ca-ES" dirty="0" smtClean="0"/>
              <a:t> in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 </a:t>
            </a:r>
            <a:r>
              <a:rPr lang="ca-ES" dirty="0" err="1" smtClean="0"/>
              <a:t>than</a:t>
            </a:r>
            <a:r>
              <a:rPr lang="ca-ES" dirty="0" smtClean="0"/>
              <a:t> </a:t>
            </a:r>
            <a:r>
              <a:rPr lang="ca-ES" dirty="0" err="1" smtClean="0"/>
              <a:t>would</a:t>
            </a:r>
            <a:r>
              <a:rPr lang="ca-ES" dirty="0" smtClean="0"/>
              <a:t> be </a:t>
            </a:r>
            <a:r>
              <a:rPr lang="ca-ES" dirty="0" err="1" smtClean="0"/>
              <a:t>expected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chance</a:t>
            </a:r>
            <a:r>
              <a:rPr lang="ca-ES" dirty="0" smtClean="0"/>
              <a:t>,</a:t>
            </a:r>
          </a:p>
          <a:p>
            <a:pPr lvl="1"/>
            <a:r>
              <a:rPr lang="ca-ES" dirty="0" smtClean="0"/>
              <a:t>Uses a </a:t>
            </a:r>
            <a:r>
              <a:rPr lang="ca-ES" dirty="0" err="1" smtClean="0"/>
              <a:t>hypergeometric</a:t>
            </a:r>
            <a:r>
              <a:rPr lang="ca-ES" dirty="0" smtClean="0"/>
              <a:t> /Fisher test </a:t>
            </a:r>
            <a:r>
              <a:rPr lang="ca-ES" dirty="0" err="1" smtClean="0"/>
              <a:t>approach</a:t>
            </a:r>
            <a:endParaRPr lang="ca-ES" dirty="0" smtClean="0"/>
          </a:p>
          <a:p>
            <a:pPr lvl="1"/>
            <a:r>
              <a:rPr lang="ca-ES" dirty="0" err="1" smtClean="0"/>
              <a:t>Intuitive</a:t>
            </a:r>
            <a:r>
              <a:rPr lang="ca-ES" dirty="0" smtClean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simple </a:t>
            </a:r>
            <a:r>
              <a:rPr lang="ca-ES" dirty="0" err="1" smtClean="0"/>
              <a:t>with</a:t>
            </a:r>
            <a:r>
              <a:rPr lang="ca-ES" dirty="0" smtClean="0"/>
              <a:t> </a:t>
            </a:r>
            <a:r>
              <a:rPr lang="ca-ES" dirty="0" err="1" smtClean="0"/>
              <a:t>many</a:t>
            </a:r>
            <a:r>
              <a:rPr lang="ca-ES" dirty="0" smtClean="0"/>
              <a:t> </a:t>
            </a:r>
            <a:r>
              <a:rPr lang="ca-ES" dirty="0" err="1" smtClean="0"/>
              <a:t>limitations</a:t>
            </a:r>
            <a:endParaRPr lang="ca-ES" dirty="0" smtClean="0"/>
          </a:p>
          <a:p>
            <a:r>
              <a:rPr lang="ca-ES" dirty="0" err="1" smtClean="0"/>
              <a:t>Gene</a:t>
            </a:r>
            <a:r>
              <a:rPr lang="ca-ES" dirty="0" smtClean="0"/>
              <a:t> Set </a:t>
            </a:r>
            <a:r>
              <a:rPr lang="ca-ES" dirty="0" err="1" smtClean="0"/>
              <a:t>Enrichment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ca-ES" dirty="0" smtClean="0"/>
          </a:p>
          <a:p>
            <a:pPr lvl="1"/>
            <a:r>
              <a:rPr lang="ca-ES" dirty="0" smtClean="0"/>
              <a:t>Uses all </a:t>
            </a:r>
            <a:r>
              <a:rPr lang="ca-ES" dirty="0" err="1" smtClean="0"/>
              <a:t>genes</a:t>
            </a:r>
            <a:r>
              <a:rPr lang="ca-ES" dirty="0" smtClean="0"/>
              <a:t>, </a:t>
            </a:r>
            <a:r>
              <a:rPr lang="ca-ES" dirty="0" err="1" smtClean="0"/>
              <a:t>not</a:t>
            </a:r>
            <a:r>
              <a:rPr lang="ca-ES" dirty="0" smtClean="0"/>
              <a:t> </a:t>
            </a:r>
            <a:r>
              <a:rPr lang="ca-ES" dirty="0" err="1" smtClean="0"/>
              <a:t>only</a:t>
            </a:r>
            <a:r>
              <a:rPr lang="ca-ES" dirty="0" smtClean="0"/>
              <a:t> </a:t>
            </a:r>
            <a:r>
              <a:rPr lang="ca-ES" dirty="0" err="1" smtClean="0"/>
              <a:t>differentially</a:t>
            </a:r>
            <a:r>
              <a:rPr lang="ca-ES" dirty="0" smtClean="0"/>
              <a:t> </a:t>
            </a:r>
            <a:r>
              <a:rPr lang="ca-ES" dirty="0" err="1" smtClean="0"/>
              <a:t>expressed</a:t>
            </a:r>
            <a:endParaRPr lang="ca-ES" dirty="0" smtClean="0"/>
          </a:p>
          <a:p>
            <a:pPr lvl="1"/>
            <a:r>
              <a:rPr lang="ca-ES" dirty="0" smtClean="0"/>
              <a:t>Tests </a:t>
            </a:r>
            <a:r>
              <a:rPr lang="ca-ES" dirty="0" err="1" smtClean="0"/>
              <a:t>selected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sets to </a:t>
            </a:r>
            <a:r>
              <a:rPr lang="ca-ES" dirty="0" err="1" smtClean="0"/>
              <a:t>see</a:t>
            </a:r>
            <a:r>
              <a:rPr lang="ca-ES" dirty="0" smtClean="0"/>
              <a:t> </a:t>
            </a:r>
            <a:r>
              <a:rPr lang="ca-ES" dirty="0" err="1" smtClean="0"/>
              <a:t>if</a:t>
            </a:r>
            <a:r>
              <a:rPr lang="ca-ES" dirty="0" smtClean="0"/>
              <a:t> </a:t>
            </a:r>
            <a:r>
              <a:rPr lang="ca-ES" dirty="0" err="1" smtClean="0"/>
              <a:t>number</a:t>
            </a:r>
            <a:r>
              <a:rPr lang="ca-ES" dirty="0" smtClean="0"/>
              <a:t> of </a:t>
            </a:r>
            <a:r>
              <a:rPr lang="ca-ES" dirty="0" err="1" smtClean="0"/>
              <a:t>genes</a:t>
            </a:r>
            <a:r>
              <a:rPr lang="ca-ES" dirty="0" smtClean="0"/>
              <a:t> on top of </a:t>
            </a:r>
            <a:r>
              <a:rPr lang="ca-ES" dirty="0" err="1" smtClean="0"/>
              <a:t>list</a:t>
            </a:r>
            <a:r>
              <a:rPr lang="ca-ES" dirty="0" smtClean="0"/>
              <a:t> of </a:t>
            </a:r>
            <a:r>
              <a:rPr lang="ca-ES" dirty="0" err="1" smtClean="0"/>
              <a:t>ranked</a:t>
            </a:r>
            <a:r>
              <a:rPr lang="ca-ES" dirty="0" smtClean="0"/>
              <a:t> </a:t>
            </a:r>
            <a:r>
              <a:rPr lang="ca-ES" dirty="0" err="1" smtClean="0"/>
              <a:t>comparisons</a:t>
            </a:r>
            <a:r>
              <a:rPr lang="ca-ES" dirty="0" smtClean="0"/>
              <a:t> is </a:t>
            </a:r>
            <a:r>
              <a:rPr lang="ca-ES" dirty="0" err="1" smtClean="0"/>
              <a:t>more</a:t>
            </a:r>
            <a:r>
              <a:rPr lang="ca-ES" dirty="0" smtClean="0"/>
              <a:t> abundant in </a:t>
            </a:r>
            <a:r>
              <a:rPr lang="ca-ES" dirty="0" err="1" smtClean="0"/>
              <a:t>gene</a:t>
            </a:r>
            <a:r>
              <a:rPr lang="ca-ES" dirty="0" smtClean="0"/>
              <a:t> set </a:t>
            </a:r>
            <a:r>
              <a:rPr lang="ca-ES" dirty="0" err="1" smtClean="0"/>
              <a:t>than</a:t>
            </a:r>
            <a:r>
              <a:rPr lang="ca-ES" dirty="0" smtClean="0"/>
              <a:t> </a:t>
            </a:r>
            <a:r>
              <a:rPr lang="ca-ES" dirty="0" err="1" smtClean="0"/>
              <a:t>would</a:t>
            </a:r>
            <a:r>
              <a:rPr lang="ca-ES" dirty="0" smtClean="0"/>
              <a:t> be </a:t>
            </a:r>
            <a:r>
              <a:rPr lang="ca-ES" dirty="0" err="1" smtClean="0"/>
              <a:t>expected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chance</a:t>
            </a:r>
            <a:r>
              <a:rPr lang="ca-ES" dirty="0" smtClean="0"/>
              <a:t>.</a:t>
            </a:r>
          </a:p>
          <a:p>
            <a:pPr lvl="1"/>
            <a:r>
              <a:rPr lang="ca-ES" dirty="0" smtClean="0"/>
              <a:t>Uses K-S or </a:t>
            </a:r>
            <a:r>
              <a:rPr lang="ca-ES" dirty="0" err="1" smtClean="0"/>
              <a:t>wilcoxon</a:t>
            </a:r>
            <a:r>
              <a:rPr lang="ca-ES" dirty="0" smtClean="0"/>
              <a:t> test to compare </a:t>
            </a:r>
            <a:r>
              <a:rPr lang="ca-ES" dirty="0" err="1" smtClean="0"/>
              <a:t>distributions</a:t>
            </a:r>
            <a:r>
              <a:rPr lang="ca-ES" dirty="0" smtClean="0"/>
              <a:t> of test </a:t>
            </a:r>
            <a:r>
              <a:rPr lang="ca-ES" dirty="0" err="1" smtClean="0"/>
              <a:t>statistics</a:t>
            </a:r>
            <a:r>
              <a:rPr lang="ca-E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342582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836613"/>
          </a:xfrm>
        </p:spPr>
        <p:txBody>
          <a:bodyPr>
            <a:normAutofit/>
          </a:bodyPr>
          <a:lstStyle/>
          <a:p>
            <a:r>
              <a:rPr lang="en-US" altLang="ca-ES" dirty="0" smtClean="0">
                <a:latin typeface="Calibri" pitchFamily="34" charset="0"/>
              </a:rPr>
              <a:t>Over-representation </a:t>
            </a:r>
            <a:r>
              <a:rPr lang="en-US" altLang="ca-ES" dirty="0" smtClean="0">
                <a:latin typeface="Calibri" pitchFamily="34" charset="0"/>
              </a:rPr>
              <a:t>analysis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4211638" y="2133600"/>
            <a:ext cx="2447925" cy="2447925"/>
          </a:xfrm>
          <a:prstGeom prst="ellipse">
            <a:avLst/>
          </a:prstGeom>
          <a:solidFill>
            <a:srgbClr val="FF6600">
              <a:alpha val="34117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555875" y="2133600"/>
            <a:ext cx="2447925" cy="2447925"/>
          </a:xfrm>
          <a:prstGeom prst="ellipse">
            <a:avLst/>
          </a:prstGeom>
          <a:gradFill rotWithShape="1">
            <a:gsLst>
              <a:gs pos="0">
                <a:srgbClr val="3A7CCB"/>
              </a:gs>
              <a:gs pos="20000">
                <a:srgbClr val="3C7BC7">
                  <a:alpha val="86800"/>
                </a:srgbClr>
              </a:gs>
              <a:gs pos="100000">
                <a:srgbClr val="2C5D98">
                  <a:alpha val="34000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324" name="TextBox 6"/>
          <p:cNvSpPr txBox="1">
            <a:spLocks noChangeArrowheads="1"/>
          </p:cNvSpPr>
          <p:nvPr/>
        </p:nvSpPr>
        <p:spPr bwMode="auto">
          <a:xfrm>
            <a:off x="69850" y="1295400"/>
            <a:ext cx="340086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sz="2000" b="0" u="sng" dirty="0">
                <a:latin typeface="Calibri" pitchFamily="34" charset="0"/>
                <a:cs typeface="Calibri" pitchFamily="34" charset="0"/>
              </a:rPr>
              <a:t>Gene list from experiment</a:t>
            </a:r>
            <a:r>
              <a:rPr lang="en-US" altLang="ca-ES" sz="2000" b="0" u="sng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algn="l" eaLnBrk="1" hangingPunct="1"/>
            <a:r>
              <a:rPr lang="en-US" altLang="ca-ES" sz="2000" b="0" i="1" dirty="0" smtClean="0">
                <a:latin typeface="Calibri" pitchFamily="34" charset="0"/>
                <a:cs typeface="Calibri" pitchFamily="34" charset="0"/>
              </a:rPr>
              <a:t>Genes </a:t>
            </a:r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down-regulated in drug-</a:t>
            </a:r>
          </a:p>
          <a:p>
            <a:pPr algn="l" eaLnBrk="1" hangingPunct="1"/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sensitive brain cancer cell lines</a:t>
            </a:r>
          </a:p>
        </p:txBody>
      </p:sp>
      <p:sp>
        <p:nvSpPr>
          <p:cNvPr id="56325" name="TextBox 10"/>
          <p:cNvSpPr txBox="1">
            <a:spLocks noChangeArrowheads="1"/>
          </p:cNvSpPr>
          <p:nvPr/>
        </p:nvSpPr>
        <p:spPr bwMode="auto">
          <a:xfrm>
            <a:off x="6553200" y="1141511"/>
            <a:ext cx="255689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sz="2000" b="0" u="sng" dirty="0">
                <a:latin typeface="Calibri" pitchFamily="34" charset="0"/>
                <a:cs typeface="Calibri" pitchFamily="34" charset="0"/>
              </a:rPr>
              <a:t>Pathway information:</a:t>
            </a:r>
          </a:p>
          <a:p>
            <a:pPr algn="l" eaLnBrk="1" hangingPunct="1"/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All genes known to be involved in</a:t>
            </a:r>
          </a:p>
          <a:p>
            <a:pPr algn="l" eaLnBrk="1" hangingPunct="1"/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Neurotransmitter signaling</a:t>
            </a:r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4643438" y="3429000"/>
            <a:ext cx="0" cy="14398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6327" name="TextBox 13"/>
          <p:cNvSpPr txBox="1">
            <a:spLocks noChangeArrowheads="1"/>
          </p:cNvSpPr>
          <p:nvPr/>
        </p:nvSpPr>
        <p:spPr bwMode="auto">
          <a:xfrm>
            <a:off x="157162" y="4941888"/>
            <a:ext cx="8975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 u="sng">
                <a:latin typeface="Calibri" pitchFamily="34" charset="0"/>
                <a:cs typeface="Calibri" pitchFamily="34" charset="0"/>
              </a:rPr>
              <a:t>Statistical test</a:t>
            </a:r>
            <a:r>
              <a:rPr lang="en-US" altLang="ca-ES" b="0">
                <a:latin typeface="Calibri" pitchFamily="34" charset="0"/>
                <a:cs typeface="Calibri" pitchFamily="34" charset="0"/>
              </a:rPr>
              <a:t>: are there more annotations in gene list than expected?</a:t>
            </a:r>
          </a:p>
        </p:txBody>
      </p:sp>
      <p:sp>
        <p:nvSpPr>
          <p:cNvPr id="56328" name="TextBox 14"/>
          <p:cNvSpPr txBox="1">
            <a:spLocks noChangeArrowheads="1"/>
          </p:cNvSpPr>
          <p:nvPr/>
        </p:nvSpPr>
        <p:spPr bwMode="auto">
          <a:xfrm>
            <a:off x="1803400" y="5445125"/>
            <a:ext cx="59039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 u="sng">
                <a:latin typeface="Calibri" pitchFamily="34" charset="0"/>
                <a:cs typeface="Calibri" pitchFamily="34" charset="0"/>
              </a:rPr>
              <a:t>Hypothesis</a:t>
            </a:r>
            <a:r>
              <a:rPr lang="en-US" altLang="ca-ES" b="0">
                <a:latin typeface="Calibri" pitchFamily="34" charset="0"/>
                <a:cs typeface="Calibri" pitchFamily="34" charset="0"/>
              </a:rPr>
              <a:t>: drug sensitivity in brain cancer is </a:t>
            </a:r>
          </a:p>
          <a:p>
            <a:pPr algn="l" eaLnBrk="1" hangingPunct="1"/>
            <a:r>
              <a:rPr lang="en-US" altLang="ca-ES" b="0">
                <a:latin typeface="Calibri" pitchFamily="34" charset="0"/>
                <a:cs typeface="Calibri" pitchFamily="34" charset="0"/>
              </a:rPr>
              <a:t>related to reduced neurotransmitter signaling</a:t>
            </a:r>
          </a:p>
        </p:txBody>
      </p:sp>
      <p:sp>
        <p:nvSpPr>
          <p:cNvPr id="16" name="Circular Arrow 15"/>
          <p:cNvSpPr>
            <a:spLocks/>
          </p:cNvSpPr>
          <p:nvPr/>
        </p:nvSpPr>
        <p:spPr bwMode="auto">
          <a:xfrm>
            <a:off x="6875463" y="3009900"/>
            <a:ext cx="720725" cy="647700"/>
          </a:xfrm>
          <a:custGeom>
            <a:avLst/>
            <a:gdLst>
              <a:gd name="T0" fmla="*/ 40481 w 720725"/>
              <a:gd name="T1" fmla="*/ 323850 h 647700"/>
              <a:gd name="T2" fmla="*/ 319728 w 720725"/>
              <a:gd name="T3" fmla="*/ 42776 h 647700"/>
              <a:gd name="T4" fmla="*/ 663826 w 720725"/>
              <a:gd name="T5" fmla="*/ 234236 h 647700"/>
              <a:gd name="T6" fmla="*/ 701013 w 720725"/>
              <a:gd name="T7" fmla="*/ 234236 h 647700"/>
              <a:gd name="T8" fmla="*/ 639763 w 720725"/>
              <a:gd name="T9" fmla="*/ 323850 h 647700"/>
              <a:gd name="T10" fmla="*/ 539088 w 720725"/>
              <a:gd name="T11" fmla="*/ 234236 h 647700"/>
              <a:gd name="T12" fmla="*/ 574589 w 720725"/>
              <a:gd name="T13" fmla="*/ 234236 h 647700"/>
              <a:gd name="T14" fmla="*/ 320309 w 720725"/>
              <a:gd name="T15" fmla="*/ 124308 h 647700"/>
              <a:gd name="T16" fmla="*/ 121444 w 720725"/>
              <a:gd name="T17" fmla="*/ 323849 h 647700"/>
              <a:gd name="T18" fmla="*/ 40481 w 720725"/>
              <a:gd name="T19" fmla="*/ 323850 h 6477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20725" h="647700">
                <a:moveTo>
                  <a:pt x="40481" y="323850"/>
                </a:moveTo>
                <a:cubicBezTo>
                  <a:pt x="40481" y="181266"/>
                  <a:pt x="160076" y="60889"/>
                  <a:pt x="319728" y="42776"/>
                </a:cubicBezTo>
                <a:cubicBezTo>
                  <a:pt x="471332" y="25577"/>
                  <a:pt x="615490" y="105788"/>
                  <a:pt x="663826" y="234236"/>
                </a:cubicBezTo>
                <a:lnTo>
                  <a:pt x="701013" y="234236"/>
                </a:lnTo>
                <a:lnTo>
                  <a:pt x="639763" y="323850"/>
                </a:lnTo>
                <a:lnTo>
                  <a:pt x="539088" y="234236"/>
                </a:lnTo>
                <a:lnTo>
                  <a:pt x="574589" y="234236"/>
                </a:lnTo>
                <a:cubicBezTo>
                  <a:pt x="527827" y="154006"/>
                  <a:pt x="424432" y="109308"/>
                  <a:pt x="320309" y="124308"/>
                </a:cubicBezTo>
                <a:cubicBezTo>
                  <a:pt x="205462" y="140853"/>
                  <a:pt x="121444" y="225157"/>
                  <a:pt x="121444" y="323849"/>
                </a:cubicBezTo>
                <a:lnTo>
                  <a:pt x="40481" y="32385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 cap="flat" cmpd="sng">
            <a:solidFill>
              <a:srgbClr val="4A7EBB"/>
            </a:solidFill>
            <a:prstDash val="solid"/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ca-ES"/>
          </a:p>
        </p:txBody>
      </p:sp>
      <p:sp>
        <p:nvSpPr>
          <p:cNvPr id="17" name="Circular Arrow 16"/>
          <p:cNvSpPr>
            <a:spLocks/>
          </p:cNvSpPr>
          <p:nvPr/>
        </p:nvSpPr>
        <p:spPr bwMode="auto">
          <a:xfrm rot="-10272551">
            <a:off x="7027863" y="3162300"/>
            <a:ext cx="720725" cy="647700"/>
          </a:xfrm>
          <a:custGeom>
            <a:avLst/>
            <a:gdLst>
              <a:gd name="T0" fmla="*/ 40481 w 720725"/>
              <a:gd name="T1" fmla="*/ 323850 h 647700"/>
              <a:gd name="T2" fmla="*/ 319728 w 720725"/>
              <a:gd name="T3" fmla="*/ 42776 h 647700"/>
              <a:gd name="T4" fmla="*/ 663826 w 720725"/>
              <a:gd name="T5" fmla="*/ 234236 h 647700"/>
              <a:gd name="T6" fmla="*/ 701013 w 720725"/>
              <a:gd name="T7" fmla="*/ 234236 h 647700"/>
              <a:gd name="T8" fmla="*/ 639763 w 720725"/>
              <a:gd name="T9" fmla="*/ 323850 h 647700"/>
              <a:gd name="T10" fmla="*/ 539088 w 720725"/>
              <a:gd name="T11" fmla="*/ 234236 h 647700"/>
              <a:gd name="T12" fmla="*/ 574589 w 720725"/>
              <a:gd name="T13" fmla="*/ 234236 h 647700"/>
              <a:gd name="T14" fmla="*/ 320309 w 720725"/>
              <a:gd name="T15" fmla="*/ 124308 h 647700"/>
              <a:gd name="T16" fmla="*/ 121444 w 720725"/>
              <a:gd name="T17" fmla="*/ 323849 h 647700"/>
              <a:gd name="T18" fmla="*/ 40481 w 720725"/>
              <a:gd name="T19" fmla="*/ 323850 h 6477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20725" h="647700">
                <a:moveTo>
                  <a:pt x="40481" y="323850"/>
                </a:moveTo>
                <a:cubicBezTo>
                  <a:pt x="40481" y="181266"/>
                  <a:pt x="160076" y="60889"/>
                  <a:pt x="319728" y="42776"/>
                </a:cubicBezTo>
                <a:cubicBezTo>
                  <a:pt x="471332" y="25577"/>
                  <a:pt x="615490" y="105788"/>
                  <a:pt x="663826" y="234236"/>
                </a:cubicBezTo>
                <a:lnTo>
                  <a:pt x="701013" y="234236"/>
                </a:lnTo>
                <a:lnTo>
                  <a:pt x="639763" y="323850"/>
                </a:lnTo>
                <a:lnTo>
                  <a:pt x="539088" y="234236"/>
                </a:lnTo>
                <a:lnTo>
                  <a:pt x="574589" y="234236"/>
                </a:lnTo>
                <a:cubicBezTo>
                  <a:pt x="527827" y="154006"/>
                  <a:pt x="424432" y="109308"/>
                  <a:pt x="320309" y="124308"/>
                </a:cubicBezTo>
                <a:cubicBezTo>
                  <a:pt x="205462" y="140853"/>
                  <a:pt x="121444" y="225157"/>
                  <a:pt x="121444" y="323849"/>
                </a:cubicBezTo>
                <a:lnTo>
                  <a:pt x="40481" y="32385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 cap="flat" cmpd="sng">
            <a:solidFill>
              <a:srgbClr val="4A7EBB"/>
            </a:solidFill>
            <a:prstDash val="solid"/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ca-ES"/>
          </a:p>
        </p:txBody>
      </p:sp>
      <p:sp>
        <p:nvSpPr>
          <p:cNvPr id="56331" name="TextBox 17"/>
          <p:cNvSpPr txBox="1">
            <a:spLocks noChangeArrowheads="1"/>
          </p:cNvSpPr>
          <p:nvPr/>
        </p:nvSpPr>
        <p:spPr bwMode="auto">
          <a:xfrm>
            <a:off x="7721600" y="2997200"/>
            <a:ext cx="14795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>
                <a:latin typeface="Calibri" pitchFamily="34" charset="0"/>
                <a:cs typeface="Calibri" pitchFamily="34" charset="0"/>
              </a:rPr>
              <a:t>Test many</a:t>
            </a:r>
          </a:p>
          <a:p>
            <a:pPr algn="l" eaLnBrk="1" hangingPunct="1"/>
            <a:r>
              <a:rPr lang="en-US" altLang="ca-ES" b="0">
                <a:latin typeface="Calibri" pitchFamily="34" charset="0"/>
                <a:cs typeface="Calibri" pitchFamily="34" charset="0"/>
              </a:rPr>
              <a:t>pathways</a:t>
            </a:r>
          </a:p>
        </p:txBody>
      </p:sp>
      <p:sp>
        <p:nvSpPr>
          <p:cNvPr id="56332" name="TextBox 19"/>
          <p:cNvSpPr txBox="1">
            <a:spLocks noChangeArrowheads="1"/>
          </p:cNvSpPr>
          <p:nvPr/>
        </p:nvSpPr>
        <p:spPr bwMode="auto">
          <a:xfrm>
            <a:off x="3924300" y="2895600"/>
            <a:ext cx="127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 i="1">
                <a:latin typeface="Calibri" pitchFamily="34" charset="0"/>
                <a:cs typeface="Calibri" pitchFamily="34" charset="0"/>
              </a:rPr>
              <a:t>p</a:t>
            </a:r>
            <a:r>
              <a:rPr lang="en-US" altLang="ca-ES">
                <a:latin typeface="Calibri" pitchFamily="34" charset="0"/>
                <a:cs typeface="Calibri" pitchFamily="34" charset="0"/>
              </a:rPr>
              <a:t>&lt;0.05 ?</a:t>
            </a:r>
          </a:p>
        </p:txBody>
      </p:sp>
    </p:spTree>
    <p:extLst>
      <p:ext uri="{BB962C8B-B14F-4D97-AF65-F5344CB8AC3E}">
        <p14:creationId xmlns="" xmlns:p14="http://schemas.microsoft.com/office/powerpoint/2010/main" val="40063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main</a:t>
            </a:r>
            <a:r>
              <a:rPr lang="ca-ES" dirty="0" smtClean="0"/>
              <a:t> </a:t>
            </a:r>
            <a:r>
              <a:rPr lang="ca-ES" dirty="0" err="1" smtClean="0"/>
              <a:t>question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 smtClean="0"/>
              <a:t>We</a:t>
            </a:r>
            <a:r>
              <a:rPr lang="ca-ES" dirty="0" smtClean="0"/>
              <a:t> </a:t>
            </a:r>
            <a:r>
              <a:rPr lang="ca-ES" dirty="0" err="1" smtClean="0"/>
              <a:t>might</a:t>
            </a:r>
            <a:r>
              <a:rPr lang="ca-ES" dirty="0" smtClean="0"/>
              <a:t> </a:t>
            </a:r>
            <a:r>
              <a:rPr lang="ca-ES" dirty="0" err="1" smtClean="0"/>
              <a:t>sart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asking</a:t>
            </a:r>
            <a:endParaRPr lang="ca-ES" dirty="0" smtClean="0"/>
          </a:p>
          <a:p>
            <a:pPr marL="457200" lvl="1" indent="0">
              <a:buNone/>
            </a:pPr>
            <a:r>
              <a:rPr lang="ca-E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ca-E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ca-E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ca-E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</a:t>
            </a:r>
            <a:r>
              <a:rPr lang="ca-E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ca-ES" dirty="0" smtClean="0"/>
              <a:t>A </a:t>
            </a:r>
            <a:r>
              <a:rPr lang="ca-ES" dirty="0" err="1" smtClean="0"/>
              <a:t>hard</a:t>
            </a:r>
            <a:r>
              <a:rPr lang="ca-ES" dirty="0" smtClean="0"/>
              <a:t> </a:t>
            </a:r>
            <a:r>
              <a:rPr lang="ca-ES" dirty="0" err="1" smtClean="0"/>
              <a:t>question</a:t>
            </a:r>
            <a:r>
              <a:rPr lang="ca-ES" dirty="0" smtClean="0"/>
              <a:t> to </a:t>
            </a:r>
            <a:r>
              <a:rPr lang="ca-ES" dirty="0" err="1" smtClean="0"/>
              <a:t>deal</a:t>
            </a:r>
            <a:r>
              <a:rPr lang="ca-ES" dirty="0" smtClean="0"/>
              <a:t> </a:t>
            </a:r>
            <a:r>
              <a:rPr lang="ca-ES" dirty="0" err="1" smtClean="0"/>
              <a:t>with</a:t>
            </a:r>
            <a:endParaRPr lang="ca-ES" dirty="0" smtClean="0"/>
          </a:p>
          <a:p>
            <a:r>
              <a:rPr lang="ca-ES" dirty="0" err="1" smtClean="0"/>
              <a:t>What</a:t>
            </a:r>
            <a:r>
              <a:rPr lang="ca-ES" dirty="0" smtClean="0"/>
              <a:t> </a:t>
            </a:r>
            <a:r>
              <a:rPr lang="ca-ES" dirty="0" err="1" smtClean="0"/>
              <a:t>if</a:t>
            </a:r>
            <a:r>
              <a:rPr lang="ca-ES" dirty="0" smtClean="0"/>
              <a:t> </a:t>
            </a:r>
            <a:r>
              <a:rPr lang="ca-ES" dirty="0" err="1" smtClean="0"/>
              <a:t>we</a:t>
            </a:r>
            <a:r>
              <a:rPr lang="ca-ES" dirty="0" smtClean="0"/>
              <a:t> </a:t>
            </a:r>
            <a:r>
              <a:rPr lang="ca-ES" dirty="0" err="1" smtClean="0"/>
              <a:t>ask</a:t>
            </a:r>
            <a:r>
              <a:rPr lang="ca-ES" dirty="0" smtClean="0"/>
              <a:t>:</a:t>
            </a:r>
          </a:p>
          <a:p>
            <a:pPr marL="457200" lvl="1" indent="0">
              <a:buNone/>
            </a:pPr>
            <a:r>
              <a:rPr lang="ca-ES" dirty="0" smtClean="0"/>
              <a:t>	</a:t>
            </a:r>
            <a:r>
              <a:rPr lang="ca-ES" dirty="0" err="1" smtClean="0"/>
              <a:t>What</a:t>
            </a:r>
            <a:r>
              <a:rPr lang="ca-ES" dirty="0" smtClean="0"/>
              <a:t> is </a:t>
            </a:r>
            <a:r>
              <a:rPr lang="ca-ES" dirty="0" err="1" smtClean="0"/>
              <a:t>life</a:t>
            </a:r>
            <a:r>
              <a:rPr lang="ca-ES" dirty="0" smtClean="0"/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200400"/>
            <a:ext cx="4343400" cy="319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08" y="1371600"/>
            <a:ext cx="2765527" cy="1635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167426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smtClean="0"/>
              <a:t>Combines</a:t>
            </a:r>
          </a:p>
          <a:p>
            <a:pPr lvl="1"/>
            <a:r>
              <a:rPr lang="ca-ES" dirty="0" err="1" smtClean="0"/>
              <a:t>Gene</a:t>
            </a:r>
            <a:r>
              <a:rPr lang="ca-ES" dirty="0" smtClean="0"/>
              <a:t>(</a:t>
            </a:r>
            <a:r>
              <a:rPr lang="ca-ES" dirty="0" err="1" smtClean="0"/>
              <a:t>feature</a:t>
            </a:r>
            <a:r>
              <a:rPr lang="ca-ES" dirty="0" smtClean="0"/>
              <a:t>) </a:t>
            </a:r>
            <a:r>
              <a:rPr lang="ca-ES" dirty="0" err="1" smtClean="0"/>
              <a:t>lists</a:t>
            </a:r>
            <a:r>
              <a:rPr lang="ca-ES" dirty="0" smtClean="0"/>
              <a:t> </a:t>
            </a:r>
            <a:r>
              <a:rPr lang="ca-ES" dirty="0" smtClean="0">
                <a:sym typeface="Wingdings" panose="05000000000000000000" pitchFamily="2" charset="2"/>
              </a:rPr>
              <a:t> (Gen)</a:t>
            </a:r>
            <a:r>
              <a:rPr lang="ca-ES" dirty="0" err="1" smtClean="0">
                <a:sym typeface="Wingdings" panose="05000000000000000000" pitchFamily="2" charset="2"/>
              </a:rPr>
              <a:t>omic</a:t>
            </a:r>
            <a:r>
              <a:rPr lang="ca-ES" dirty="0" smtClean="0">
                <a:sym typeface="Wingdings" panose="05000000000000000000" pitchFamily="2" charset="2"/>
              </a:rPr>
              <a:t> experiment</a:t>
            </a:r>
          </a:p>
          <a:p>
            <a:pPr lvl="1"/>
            <a:r>
              <a:rPr lang="ca-ES" dirty="0" err="1" smtClean="0">
                <a:sym typeface="Wingdings" panose="05000000000000000000" pitchFamily="2" charset="2"/>
              </a:rPr>
              <a:t>Pathways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and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other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gene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annotations</a:t>
            </a:r>
            <a:endParaRPr lang="ca-ES" dirty="0" smtClean="0">
              <a:sym typeface="Wingdings" panose="05000000000000000000" pitchFamily="2" charset="2"/>
            </a:endParaRPr>
          </a:p>
          <a:p>
            <a:pPr lvl="2"/>
            <a:r>
              <a:rPr lang="ca-ES" dirty="0" err="1" smtClean="0">
                <a:sym typeface="Wingdings" panose="05000000000000000000" pitchFamily="2" charset="2"/>
              </a:rPr>
              <a:t>Gene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Ontology</a:t>
            </a:r>
            <a:endParaRPr lang="ca-ES" dirty="0" smtClean="0">
              <a:sym typeface="Wingdings" panose="05000000000000000000" pitchFamily="2" charset="2"/>
            </a:endParaRPr>
          </a:p>
          <a:p>
            <a:pPr lvl="3"/>
            <a:r>
              <a:rPr lang="ca-ES" dirty="0" err="1" smtClean="0">
                <a:sym typeface="Wingdings" panose="05000000000000000000" pitchFamily="2" charset="2"/>
              </a:rPr>
              <a:t>Ontology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Structure</a:t>
            </a:r>
            <a:endParaRPr lang="ca-ES" dirty="0" smtClean="0">
              <a:sym typeface="Wingdings" panose="05000000000000000000" pitchFamily="2" charset="2"/>
            </a:endParaRPr>
          </a:p>
          <a:p>
            <a:pPr lvl="3"/>
            <a:r>
              <a:rPr lang="ca-ES" dirty="0" err="1" smtClean="0">
                <a:sym typeface="Wingdings" panose="05000000000000000000" pitchFamily="2" charset="2"/>
              </a:rPr>
              <a:t>Annotation</a:t>
            </a:r>
            <a:endParaRPr lang="ca-ES" dirty="0" smtClean="0">
              <a:sym typeface="Wingdings" panose="05000000000000000000" pitchFamily="2" charset="2"/>
            </a:endParaRPr>
          </a:p>
          <a:p>
            <a:pPr lvl="2"/>
            <a:r>
              <a:rPr lang="ca-ES" dirty="0" err="1" smtClean="0">
                <a:sym typeface="Wingdings" panose="05000000000000000000" pitchFamily="2" charset="2"/>
              </a:rPr>
              <a:t>BioMart</a:t>
            </a:r>
            <a:endParaRPr lang="ca-ES" dirty="0" smtClean="0">
              <a:sym typeface="Wingdings" panose="05000000000000000000" pitchFamily="2" charset="2"/>
            </a:endParaRPr>
          </a:p>
          <a:p>
            <a:pPr lvl="2"/>
            <a:r>
              <a:rPr lang="ca-ES" dirty="0" err="1" smtClean="0">
                <a:sym typeface="Wingdings" panose="05000000000000000000" pitchFamily="2" charset="2"/>
              </a:rPr>
              <a:t>Other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resources</a:t>
            </a:r>
            <a:endParaRPr lang="ca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00" y="4038600"/>
            <a:ext cx="462163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" y="153987"/>
            <a:ext cx="8839200" cy="83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a-E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Over-representation analysis</a:t>
            </a:r>
          </a:p>
        </p:txBody>
      </p:sp>
    </p:spTree>
    <p:extLst>
      <p:ext uri="{BB962C8B-B14F-4D97-AF65-F5344CB8AC3E}">
        <p14:creationId xmlns="" xmlns:p14="http://schemas.microsoft.com/office/powerpoint/2010/main" val="36523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dirty="0"/>
              <a:t>E</a:t>
            </a:r>
            <a:r>
              <a:rPr lang="en-US" dirty="0" smtClean="0"/>
              <a:t>nrichment</a:t>
            </a:r>
            <a:r>
              <a:rPr lang="en-US" b="1" dirty="0" smtClean="0"/>
              <a:t> </a:t>
            </a:r>
            <a:r>
              <a:rPr lang="en-US" dirty="0"/>
              <a:t>Test</a:t>
            </a:r>
          </a:p>
        </p:txBody>
      </p:sp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6516688" y="1701800"/>
            <a:ext cx="2016125" cy="23050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197" name="Text Box 4"/>
          <p:cNvSpPr txBox="1">
            <a:spLocks noChangeArrowheads="1"/>
          </p:cNvSpPr>
          <p:nvPr/>
        </p:nvSpPr>
        <p:spPr bwMode="auto">
          <a:xfrm>
            <a:off x="6516688" y="1919288"/>
            <a:ext cx="230505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  <a:tabLst>
                <a:tab pos="1160463" algn="l"/>
              </a:tabLst>
            </a:pPr>
            <a:r>
              <a:rPr lang="en-US" sz="1500" b="1">
                <a:latin typeface="Calibri" charset="0"/>
                <a:ea typeface="ＭＳ Ｐゴシック" charset="-128"/>
                <a:cs typeface="ＭＳ Ｐゴシック" charset="-128"/>
              </a:rPr>
              <a:t>Spindle	0.00001</a:t>
            </a:r>
          </a:p>
          <a:p>
            <a:pPr algn="l">
              <a:buClrTx/>
              <a:buSzTx/>
              <a:buFontTx/>
              <a:buNone/>
              <a:tabLst>
                <a:tab pos="1160463" algn="l"/>
              </a:tabLst>
            </a:pPr>
            <a:r>
              <a:rPr lang="en-US" sz="1500" b="1">
                <a:latin typeface="Calibri" charset="0"/>
                <a:ea typeface="ＭＳ Ｐゴシック" charset="-128"/>
                <a:cs typeface="ＭＳ Ｐゴシック" charset="-128"/>
              </a:rPr>
              <a:t>Apoptosis	0.00025</a:t>
            </a:r>
          </a:p>
        </p:txBody>
      </p:sp>
      <p:sp>
        <p:nvSpPr>
          <p:cNvPr id="136198" name="AutoShape 5"/>
          <p:cNvSpPr>
            <a:spLocks noChangeArrowheads="1"/>
          </p:cNvSpPr>
          <p:nvPr/>
        </p:nvSpPr>
        <p:spPr bwMode="auto">
          <a:xfrm>
            <a:off x="3775075" y="4822825"/>
            <a:ext cx="914400" cy="782638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6199" name="AutoShape 6"/>
          <p:cNvSpPr>
            <a:spLocks noChangeArrowheads="1"/>
          </p:cNvSpPr>
          <p:nvPr/>
        </p:nvSpPr>
        <p:spPr bwMode="auto">
          <a:xfrm>
            <a:off x="4495800" y="5119688"/>
            <a:ext cx="914400" cy="782637"/>
          </a:xfrm>
          <a:prstGeom prst="can">
            <a:avLst>
              <a:gd name="adj" fmla="val 25000"/>
            </a:avLst>
          </a:prstGeom>
          <a:solidFill>
            <a:srgbClr val="99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4935" name="AutoShape 7"/>
          <p:cNvSpPr>
            <a:spLocks noChangeArrowheads="1"/>
          </p:cNvSpPr>
          <p:nvPr/>
        </p:nvSpPr>
        <p:spPr bwMode="auto">
          <a:xfrm rot="-5400000">
            <a:off x="3933032" y="3799681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vert="eaVert"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05" name="Text Box 12"/>
          <p:cNvSpPr txBox="1">
            <a:spLocks noChangeArrowheads="1"/>
          </p:cNvSpPr>
          <p:nvPr/>
        </p:nvSpPr>
        <p:spPr bwMode="auto">
          <a:xfrm>
            <a:off x="238170" y="4305300"/>
            <a:ext cx="24479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Microarray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Experiment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(gene expression table)</a:t>
            </a:r>
          </a:p>
        </p:txBody>
      </p:sp>
      <p:sp>
        <p:nvSpPr>
          <p:cNvPr id="124942" name="AutoShape 14"/>
          <p:cNvSpPr>
            <a:spLocks noChangeArrowheads="1"/>
          </p:cNvSpPr>
          <p:nvPr/>
        </p:nvSpPr>
        <p:spPr bwMode="auto">
          <a:xfrm>
            <a:off x="2482850" y="2638425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10" name="Line 17"/>
          <p:cNvSpPr>
            <a:spLocks noChangeShapeType="1"/>
          </p:cNvSpPr>
          <p:nvPr/>
        </p:nvSpPr>
        <p:spPr bwMode="auto">
          <a:xfrm>
            <a:off x="7667625" y="1701800"/>
            <a:ext cx="0" cy="230505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11" name="Text Box 18"/>
          <p:cNvSpPr txBox="1">
            <a:spLocks noChangeArrowheads="1"/>
          </p:cNvSpPr>
          <p:nvPr/>
        </p:nvSpPr>
        <p:spPr bwMode="auto">
          <a:xfrm>
            <a:off x="2768600" y="5607050"/>
            <a:ext cx="2303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latin typeface="Calibri" charset="0"/>
                <a:ea typeface="ＭＳ Ｐゴシック" charset="-128"/>
                <a:cs typeface="ＭＳ Ｐゴシック" charset="-128"/>
              </a:rPr>
              <a:t>Gene-set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Calibri" charset="0"/>
                <a:ea typeface="ＭＳ Ｐゴシック" charset="-128"/>
                <a:cs typeface="ＭＳ Ｐゴシック" charset="-128"/>
              </a:rPr>
              <a:t>Databases</a:t>
            </a:r>
          </a:p>
        </p:txBody>
      </p:sp>
      <p:sp>
        <p:nvSpPr>
          <p:cNvPr id="124947" name="Rectangle 19"/>
          <p:cNvSpPr>
            <a:spLocks noChangeArrowheads="1"/>
          </p:cNvSpPr>
          <p:nvPr/>
        </p:nvSpPr>
        <p:spPr bwMode="auto">
          <a:xfrm>
            <a:off x="3419475" y="2206625"/>
            <a:ext cx="1728788" cy="1295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ENRICHMENT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TEST</a:t>
            </a:r>
          </a:p>
        </p:txBody>
      </p:sp>
      <p:sp>
        <p:nvSpPr>
          <p:cNvPr id="124948" name="AutoShape 20"/>
          <p:cNvSpPr>
            <a:spLocks noChangeArrowheads="1"/>
          </p:cNvSpPr>
          <p:nvPr/>
        </p:nvSpPr>
        <p:spPr bwMode="auto">
          <a:xfrm>
            <a:off x="5581650" y="2638425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6400800" y="4110831"/>
            <a:ext cx="2303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Enrichment Table</a:t>
            </a: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900113" y="1844675"/>
            <a:ext cx="1152525" cy="2305050"/>
          </a:xfrm>
          <a:prstGeom prst="rect">
            <a:avLst/>
          </a:prstGeom>
          <a:solidFill>
            <a:srgbClr val="FF643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19" name="Line 71"/>
          <p:cNvSpPr>
            <a:spLocks noChangeShapeType="1"/>
          </p:cNvSpPr>
          <p:nvPr/>
        </p:nvSpPr>
        <p:spPr bwMode="auto">
          <a:xfrm>
            <a:off x="900113" y="2060575"/>
            <a:ext cx="1150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23" name="Line 75"/>
          <p:cNvSpPr>
            <a:spLocks noChangeShapeType="1"/>
          </p:cNvSpPr>
          <p:nvPr/>
        </p:nvSpPr>
        <p:spPr bwMode="auto">
          <a:xfrm>
            <a:off x="1260475" y="1844675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24" name="Line 76"/>
          <p:cNvSpPr>
            <a:spLocks noChangeShapeType="1"/>
          </p:cNvSpPr>
          <p:nvPr/>
        </p:nvSpPr>
        <p:spPr bwMode="auto">
          <a:xfrm>
            <a:off x="1476375" y="1844675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25" name="Line 77"/>
          <p:cNvSpPr>
            <a:spLocks noChangeShapeType="1"/>
          </p:cNvSpPr>
          <p:nvPr/>
        </p:nvSpPr>
        <p:spPr bwMode="auto">
          <a:xfrm>
            <a:off x="901700" y="2278063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569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Gene list enrichment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nalysis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Given:</a:t>
            </a:r>
          </a:p>
          <a:p>
            <a:pPr marL="914400" lvl="1" indent="-457200">
              <a:buFontTx/>
              <a:buAutoNum type="arabicPeriod"/>
            </a:pPr>
            <a:r>
              <a:rPr lang="en-US" sz="2400" dirty="0"/>
              <a:t>Gene list: e.g. RRP6, MRD1, RRP7, RRP43, RRP42 (yeast)</a:t>
            </a:r>
          </a:p>
          <a:p>
            <a:pPr marL="914400" lvl="1" indent="-457200">
              <a:buFontTx/>
              <a:buAutoNum type="arabicPeriod"/>
            </a:pPr>
            <a:r>
              <a:rPr lang="en-US" sz="2400" dirty="0"/>
              <a:t>Gene</a:t>
            </a:r>
            <a:r>
              <a:rPr lang="en-US" sz="2400" dirty="0" smtClean="0"/>
              <a:t> sets or annotations: </a:t>
            </a:r>
            <a:r>
              <a:rPr lang="en-US" sz="2400" dirty="0"/>
              <a:t>e.g. Gene ontology, transcription factor binding sites in promoter</a:t>
            </a:r>
            <a:endParaRPr lang="en-US" sz="2400" dirty="0" smtClean="0"/>
          </a:p>
          <a:p>
            <a:pPr marL="533400" indent="-533400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Question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: </a:t>
            </a:r>
            <a:r>
              <a:rPr lang="en-US" sz="2800" i="1" dirty="0">
                <a:ea typeface="ＭＳ Ｐゴシック" pitchFamily="-108" charset="-128"/>
                <a:cs typeface="ＭＳ Ｐゴシック" pitchFamily="-108" charset="-128"/>
              </a:rPr>
              <a:t>Are any of the gene annotations </a:t>
            </a:r>
            <a:r>
              <a:rPr lang="en-US" sz="2800" i="1" u="sng" dirty="0">
                <a:ea typeface="ＭＳ Ｐゴシック" pitchFamily="-108" charset="-128"/>
                <a:cs typeface="ＭＳ Ｐゴシック" pitchFamily="-108" charset="-128"/>
              </a:rPr>
              <a:t>surprisingly</a:t>
            </a:r>
            <a:r>
              <a:rPr lang="en-US" sz="2800" i="1" dirty="0">
                <a:ea typeface="ＭＳ Ｐゴシック" pitchFamily="-108" charset="-128"/>
                <a:cs typeface="ＭＳ Ｐゴシック" pitchFamily="-108" charset="-128"/>
              </a:rPr>
              <a:t> enriched in the gene list?</a:t>
            </a:r>
          </a:p>
          <a:p>
            <a:pPr marL="533400" indent="-533400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Details</a:t>
            </a:r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:</a:t>
            </a:r>
          </a:p>
          <a:p>
            <a:pPr marL="933450" lvl="1" indent="-533400"/>
            <a:r>
              <a:rPr lang="en-US" sz="2400" dirty="0" smtClean="0">
                <a:ea typeface="ＭＳ Ｐゴシック" pitchFamily="-108" charset="-128"/>
                <a:cs typeface="ＭＳ Ｐゴシック" pitchFamily="-108" charset="-128"/>
              </a:rPr>
              <a:t>Where do the gene lists come from?</a:t>
            </a:r>
          </a:p>
          <a:p>
            <a:pPr marL="914400" lvl="1" indent="-457200"/>
            <a:r>
              <a:rPr lang="en-US" sz="2400" dirty="0"/>
              <a:t>How to assess “surprisingly” (statistics)</a:t>
            </a:r>
          </a:p>
          <a:p>
            <a:pPr marL="914400" lvl="1" indent="-457200"/>
            <a:r>
              <a:rPr lang="en-US" sz="2400" dirty="0"/>
              <a:t>How to correct for repeating the tests</a:t>
            </a:r>
          </a:p>
        </p:txBody>
      </p:sp>
    </p:spTree>
    <p:extLst>
      <p:ext uri="{BB962C8B-B14F-4D97-AF65-F5344CB8AC3E}">
        <p14:creationId xmlns="" xmlns:p14="http://schemas.microsoft.com/office/powerpoint/2010/main" val="390617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Two</a:t>
            </a:r>
            <a:r>
              <a:rPr lang="en-US" dirty="0"/>
              <a:t>-class d</a:t>
            </a:r>
            <a:r>
              <a:rPr lang="en-US" dirty="0" smtClean="0"/>
              <a:t>esign for gene lists</a:t>
            </a:r>
            <a:endParaRPr lang="en-US" dirty="0"/>
          </a:p>
        </p:txBody>
      </p:sp>
      <p:sp>
        <p:nvSpPr>
          <p:cNvPr id="120901" name="Rectangle 69"/>
          <p:cNvSpPr>
            <a:spLocks noChangeArrowheads="1"/>
          </p:cNvSpPr>
          <p:nvPr/>
        </p:nvSpPr>
        <p:spPr bwMode="auto">
          <a:xfrm>
            <a:off x="755650" y="2419350"/>
            <a:ext cx="1152525" cy="2305050"/>
          </a:xfrm>
          <a:prstGeom prst="rect">
            <a:avLst/>
          </a:prstGeom>
          <a:solidFill>
            <a:srgbClr val="3399F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1909763" y="2419350"/>
            <a:ext cx="1152525" cy="2305050"/>
          </a:xfrm>
          <a:prstGeom prst="rect">
            <a:avLst/>
          </a:prstGeom>
          <a:solidFill>
            <a:srgbClr val="FF505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078" name="Line 71"/>
          <p:cNvSpPr>
            <a:spLocks noChangeShapeType="1"/>
          </p:cNvSpPr>
          <p:nvPr/>
        </p:nvSpPr>
        <p:spPr bwMode="auto">
          <a:xfrm>
            <a:off x="757238" y="2635250"/>
            <a:ext cx="2303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79" name="Line 72"/>
          <p:cNvSpPr>
            <a:spLocks noChangeShapeType="1"/>
          </p:cNvSpPr>
          <p:nvPr/>
        </p:nvSpPr>
        <p:spPr bwMode="auto">
          <a:xfrm>
            <a:off x="1117600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0" name="Line 73"/>
          <p:cNvSpPr>
            <a:spLocks noChangeShapeType="1"/>
          </p:cNvSpPr>
          <p:nvPr/>
        </p:nvSpPr>
        <p:spPr bwMode="auto">
          <a:xfrm>
            <a:off x="1331913" y="24209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1" name="Line 74"/>
          <p:cNvSpPr>
            <a:spLocks noChangeShapeType="1"/>
          </p:cNvSpPr>
          <p:nvPr/>
        </p:nvSpPr>
        <p:spPr bwMode="auto">
          <a:xfrm>
            <a:off x="757238" y="2852738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2" name="Line 75"/>
          <p:cNvSpPr>
            <a:spLocks noChangeShapeType="1"/>
          </p:cNvSpPr>
          <p:nvPr/>
        </p:nvSpPr>
        <p:spPr bwMode="auto">
          <a:xfrm>
            <a:off x="2268538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3" name="Line 76"/>
          <p:cNvSpPr>
            <a:spLocks noChangeShapeType="1"/>
          </p:cNvSpPr>
          <p:nvPr/>
        </p:nvSpPr>
        <p:spPr bwMode="auto">
          <a:xfrm>
            <a:off x="2484438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4" name="Line 77"/>
          <p:cNvSpPr>
            <a:spLocks noChangeShapeType="1"/>
          </p:cNvSpPr>
          <p:nvPr/>
        </p:nvSpPr>
        <p:spPr bwMode="auto">
          <a:xfrm>
            <a:off x="1909763" y="2852738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5" name="Text Box 78"/>
          <p:cNvSpPr txBox="1">
            <a:spLocks noChangeArrowheads="1"/>
          </p:cNvSpPr>
          <p:nvPr/>
        </p:nvSpPr>
        <p:spPr bwMode="auto">
          <a:xfrm>
            <a:off x="757238" y="1987550"/>
            <a:ext cx="23034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Expression Matrix</a:t>
            </a:r>
          </a:p>
        </p:txBody>
      </p:sp>
      <p:sp>
        <p:nvSpPr>
          <p:cNvPr id="131086" name="Text Box 79"/>
          <p:cNvSpPr txBox="1">
            <a:spLocks noChangeArrowheads="1"/>
          </p:cNvSpPr>
          <p:nvPr/>
        </p:nvSpPr>
        <p:spPr bwMode="auto">
          <a:xfrm>
            <a:off x="684213" y="4795838"/>
            <a:ext cx="1152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Class-1</a:t>
            </a:r>
          </a:p>
        </p:txBody>
      </p:sp>
      <p:sp>
        <p:nvSpPr>
          <p:cNvPr id="131087" name="Text Box 80"/>
          <p:cNvSpPr txBox="1">
            <a:spLocks noChangeArrowheads="1"/>
          </p:cNvSpPr>
          <p:nvPr/>
        </p:nvSpPr>
        <p:spPr bwMode="auto">
          <a:xfrm>
            <a:off x="1908175" y="4795838"/>
            <a:ext cx="1152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Class-2</a:t>
            </a:r>
          </a:p>
        </p:txBody>
      </p:sp>
      <p:sp>
        <p:nvSpPr>
          <p:cNvPr id="120913" name="AutoShape 81"/>
          <p:cNvSpPr>
            <a:spLocks noChangeArrowheads="1"/>
          </p:cNvSpPr>
          <p:nvPr/>
        </p:nvSpPr>
        <p:spPr bwMode="auto">
          <a:xfrm>
            <a:off x="3421063" y="3357563"/>
            <a:ext cx="503237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093" name="Text Box 101"/>
          <p:cNvSpPr txBox="1">
            <a:spLocks noChangeArrowheads="1"/>
          </p:cNvSpPr>
          <p:nvPr/>
        </p:nvSpPr>
        <p:spPr bwMode="auto">
          <a:xfrm>
            <a:off x="3563938" y="1706563"/>
            <a:ext cx="2303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+mn-lt"/>
              </a:rPr>
              <a:t>Genes Ranked</a:t>
            </a:r>
            <a:r>
              <a:rPr lang="en-US" sz="16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+mn-lt"/>
                <a:ea typeface="ＭＳ Ｐゴシック" pitchFamily="-108" charset="-128"/>
                <a:cs typeface="ＭＳ Ｐゴシック" pitchFamily="-108" charset="-128"/>
              </a:rPr>
              <a:t>Differential Statistic</a:t>
            </a:r>
          </a:p>
        </p:txBody>
      </p:sp>
      <p:sp>
        <p:nvSpPr>
          <p:cNvPr id="131094" name="Text Box 102"/>
          <p:cNvSpPr txBox="1">
            <a:spLocks noChangeArrowheads="1"/>
          </p:cNvSpPr>
          <p:nvPr/>
        </p:nvSpPr>
        <p:spPr bwMode="auto">
          <a:xfrm>
            <a:off x="4211638" y="4806950"/>
            <a:ext cx="3709987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E.g.: 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Fold change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Log (ratio)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 err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t</a:t>
            </a: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-</a:t>
            </a:r>
            <a:r>
              <a:rPr lang="en-US" sz="1600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test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Significance analysis of microarrays</a:t>
            </a:r>
            <a:endParaRPr lang="en-US" sz="1600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20936" name="Rectangle 104"/>
          <p:cNvSpPr>
            <a:spLocks noChangeArrowheads="1"/>
          </p:cNvSpPr>
          <p:nvPr/>
        </p:nvSpPr>
        <p:spPr bwMode="auto">
          <a:xfrm>
            <a:off x="4213225" y="2419350"/>
            <a:ext cx="1008063" cy="2305050"/>
          </a:xfrm>
          <a:prstGeom prst="rect">
            <a:avLst/>
          </a:prstGeom>
          <a:gradFill rotWithShape="1">
            <a:gsLst>
              <a:gs pos="0">
                <a:srgbClr val="FF5050"/>
              </a:gs>
              <a:gs pos="100000">
                <a:srgbClr val="3399FF"/>
              </a:gs>
            </a:gsLst>
            <a:lin ang="5400000" scaled="1"/>
          </a:gra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097" name="Line 105"/>
          <p:cNvSpPr>
            <a:spLocks noChangeShapeType="1"/>
          </p:cNvSpPr>
          <p:nvPr/>
        </p:nvSpPr>
        <p:spPr bwMode="auto">
          <a:xfrm>
            <a:off x="4789488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98" name="Line 106"/>
          <p:cNvSpPr>
            <a:spLocks noChangeShapeType="1"/>
          </p:cNvSpPr>
          <p:nvPr/>
        </p:nvSpPr>
        <p:spPr bwMode="auto">
          <a:xfrm>
            <a:off x="4213225" y="2635250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99" name="Line 107"/>
          <p:cNvSpPr>
            <a:spLocks noChangeShapeType="1"/>
          </p:cNvSpPr>
          <p:nvPr/>
        </p:nvSpPr>
        <p:spPr bwMode="auto">
          <a:xfrm flipV="1">
            <a:off x="4213225" y="2852738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101" name="Line 110"/>
          <p:cNvSpPr>
            <a:spLocks noChangeShapeType="1"/>
          </p:cNvSpPr>
          <p:nvPr/>
        </p:nvSpPr>
        <p:spPr bwMode="auto">
          <a:xfrm>
            <a:off x="5437188" y="2492375"/>
            <a:ext cx="0" cy="2232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43" name="AutoShape 111"/>
          <p:cNvSpPr>
            <a:spLocks noChangeArrowheads="1"/>
          </p:cNvSpPr>
          <p:nvPr/>
        </p:nvSpPr>
        <p:spPr bwMode="auto">
          <a:xfrm>
            <a:off x="5868988" y="3355975"/>
            <a:ext cx="503237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103" name="Text Box 112"/>
          <p:cNvSpPr txBox="1">
            <a:spLocks noChangeArrowheads="1"/>
          </p:cNvSpPr>
          <p:nvPr/>
        </p:nvSpPr>
        <p:spPr bwMode="auto">
          <a:xfrm>
            <a:off x="5508625" y="2419350"/>
            <a:ext cx="576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</a:t>
            </a:r>
          </a:p>
        </p:txBody>
      </p:sp>
      <p:sp>
        <p:nvSpPr>
          <p:cNvPr id="131104" name="Text Box 113"/>
          <p:cNvSpPr txBox="1">
            <a:spLocks noChangeArrowheads="1"/>
          </p:cNvSpPr>
          <p:nvPr/>
        </p:nvSpPr>
        <p:spPr bwMode="auto">
          <a:xfrm>
            <a:off x="5508625" y="4459288"/>
            <a:ext cx="10080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sz="20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DOWN</a:t>
            </a:r>
          </a:p>
        </p:txBody>
      </p:sp>
      <p:sp>
        <p:nvSpPr>
          <p:cNvPr id="125975" name="Rectangle 23"/>
          <p:cNvSpPr>
            <a:spLocks noChangeArrowheads="1"/>
          </p:cNvSpPr>
          <p:nvPr/>
        </p:nvSpPr>
        <p:spPr bwMode="auto">
          <a:xfrm>
            <a:off x="6770688" y="2420938"/>
            <a:ext cx="1008062" cy="230505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107" name="Text Box 26"/>
          <p:cNvSpPr txBox="1">
            <a:spLocks noChangeArrowheads="1"/>
          </p:cNvSpPr>
          <p:nvPr/>
        </p:nvSpPr>
        <p:spPr bwMode="auto">
          <a:xfrm>
            <a:off x="8066088" y="2420938"/>
            <a:ext cx="5762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</a:t>
            </a:r>
          </a:p>
        </p:txBody>
      </p:sp>
      <p:sp>
        <p:nvSpPr>
          <p:cNvPr id="131108" name="Text Box 27"/>
          <p:cNvSpPr txBox="1">
            <a:spLocks noChangeArrowheads="1"/>
          </p:cNvSpPr>
          <p:nvPr/>
        </p:nvSpPr>
        <p:spPr bwMode="auto">
          <a:xfrm>
            <a:off x="7921624" y="4507468"/>
            <a:ext cx="917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sz="18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DOWN</a:t>
            </a:r>
          </a:p>
        </p:txBody>
      </p:sp>
      <p:sp>
        <p:nvSpPr>
          <p:cNvPr id="131109" name="Rectangle 28"/>
          <p:cNvSpPr>
            <a:spLocks noChangeArrowheads="1"/>
          </p:cNvSpPr>
          <p:nvPr/>
        </p:nvSpPr>
        <p:spPr bwMode="auto">
          <a:xfrm>
            <a:off x="6770688" y="2420938"/>
            <a:ext cx="1008062" cy="647700"/>
          </a:xfrm>
          <a:prstGeom prst="rect">
            <a:avLst/>
          </a:prstGeom>
          <a:solidFill>
            <a:srgbClr val="FF5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1110" name="Rectangle 30"/>
          <p:cNvSpPr>
            <a:spLocks noChangeArrowheads="1"/>
          </p:cNvSpPr>
          <p:nvPr/>
        </p:nvSpPr>
        <p:spPr bwMode="auto">
          <a:xfrm>
            <a:off x="6770688" y="4149725"/>
            <a:ext cx="1008062" cy="576263"/>
          </a:xfrm>
          <a:prstGeom prst="rect">
            <a:avLst/>
          </a:prstGeom>
          <a:solidFill>
            <a:srgbClr val="33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1111" name="Line 24"/>
          <p:cNvSpPr>
            <a:spLocks noChangeShapeType="1"/>
          </p:cNvSpPr>
          <p:nvPr/>
        </p:nvSpPr>
        <p:spPr bwMode="auto">
          <a:xfrm>
            <a:off x="7346950" y="24209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112" name="Text Box 101"/>
          <p:cNvSpPr txBox="1">
            <a:spLocks noChangeArrowheads="1"/>
          </p:cNvSpPr>
          <p:nvPr/>
        </p:nvSpPr>
        <p:spPr bwMode="auto">
          <a:xfrm>
            <a:off x="6156325" y="1869490"/>
            <a:ext cx="23034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+mn-lt"/>
              </a:rPr>
              <a:t>Selection by Threshold</a:t>
            </a:r>
            <a:endParaRPr lang="en-US" sz="1200" b="1" dirty="0"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9265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Example gene list enrichment </a:t>
            </a:r>
            <a:r>
              <a:rPr lang="en-US" dirty="0"/>
              <a:t>t</a:t>
            </a:r>
            <a:r>
              <a:rPr lang="en-US" dirty="0" smtClean="0"/>
              <a:t>est</a:t>
            </a:r>
            <a:endParaRPr lang="en-US" dirty="0"/>
          </a:p>
        </p:txBody>
      </p:sp>
      <p:sp>
        <p:nvSpPr>
          <p:cNvPr id="153603" name="AutoShape 5"/>
          <p:cNvSpPr>
            <a:spLocks noChangeArrowheads="1"/>
          </p:cNvSpPr>
          <p:nvPr/>
        </p:nvSpPr>
        <p:spPr bwMode="auto">
          <a:xfrm>
            <a:off x="6175375" y="4576763"/>
            <a:ext cx="914400" cy="782637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04" name="AutoShape 6"/>
          <p:cNvSpPr>
            <a:spLocks noChangeArrowheads="1"/>
          </p:cNvSpPr>
          <p:nvPr/>
        </p:nvSpPr>
        <p:spPr bwMode="auto">
          <a:xfrm>
            <a:off x="6896100" y="4873625"/>
            <a:ext cx="914400" cy="782638"/>
          </a:xfrm>
          <a:prstGeom prst="can">
            <a:avLst>
              <a:gd name="adj" fmla="val 25000"/>
            </a:avLst>
          </a:prstGeom>
          <a:solidFill>
            <a:srgbClr val="99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05" name="Text Box 18"/>
          <p:cNvSpPr txBox="1">
            <a:spLocks noChangeArrowheads="1"/>
          </p:cNvSpPr>
          <p:nvPr/>
        </p:nvSpPr>
        <p:spPr bwMode="auto">
          <a:xfrm>
            <a:off x="6516688" y="3810000"/>
            <a:ext cx="2303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Gene-set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Databases</a:t>
            </a:r>
          </a:p>
        </p:txBody>
      </p:sp>
      <p:sp>
        <p:nvSpPr>
          <p:cNvPr id="153606" name="Text Box 12"/>
          <p:cNvSpPr txBox="1">
            <a:spLocks noChangeArrowheads="1"/>
          </p:cNvSpPr>
          <p:nvPr/>
        </p:nvSpPr>
        <p:spPr bwMode="auto">
          <a:xfrm>
            <a:off x="609600" y="1700213"/>
            <a:ext cx="24479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Microarray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Experiment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(gene expression table)</a:t>
            </a: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1257300" y="2687638"/>
            <a:ext cx="1152525" cy="2305050"/>
          </a:xfrm>
          <a:prstGeom prst="rect">
            <a:avLst/>
          </a:prstGeom>
          <a:solidFill>
            <a:srgbClr val="FF643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3608" name="Line 71"/>
          <p:cNvSpPr>
            <a:spLocks noChangeShapeType="1"/>
          </p:cNvSpPr>
          <p:nvPr/>
        </p:nvSpPr>
        <p:spPr bwMode="auto">
          <a:xfrm>
            <a:off x="1257300" y="2903538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09" name="Line 75"/>
          <p:cNvSpPr>
            <a:spLocks noChangeShapeType="1"/>
          </p:cNvSpPr>
          <p:nvPr/>
        </p:nvSpPr>
        <p:spPr bwMode="auto">
          <a:xfrm>
            <a:off x="16176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0" name="Line 76"/>
          <p:cNvSpPr>
            <a:spLocks noChangeShapeType="1"/>
          </p:cNvSpPr>
          <p:nvPr/>
        </p:nvSpPr>
        <p:spPr bwMode="auto">
          <a:xfrm>
            <a:off x="18335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1" name="Line 77"/>
          <p:cNvSpPr>
            <a:spLocks noChangeShapeType="1"/>
          </p:cNvSpPr>
          <p:nvPr/>
        </p:nvSpPr>
        <p:spPr bwMode="auto">
          <a:xfrm>
            <a:off x="1258888" y="3121025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2" name="Rectangle 12"/>
          <p:cNvSpPr>
            <a:spLocks noChangeArrowheads="1"/>
          </p:cNvSpPr>
          <p:nvPr/>
        </p:nvSpPr>
        <p:spPr bwMode="auto">
          <a:xfrm>
            <a:off x="3851275" y="2708275"/>
            <a:ext cx="1223963" cy="2305050"/>
          </a:xfrm>
          <a:prstGeom prst="rect">
            <a:avLst/>
          </a:prstGeom>
          <a:solidFill>
            <a:srgbClr val="D5C38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3613" name="Rectangle 13"/>
          <p:cNvSpPr>
            <a:spLocks noChangeArrowheads="1"/>
          </p:cNvSpPr>
          <p:nvPr/>
        </p:nvSpPr>
        <p:spPr bwMode="auto">
          <a:xfrm>
            <a:off x="3851275" y="2708275"/>
            <a:ext cx="1223963" cy="8651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0913" name="AutoShape 81"/>
          <p:cNvSpPr>
            <a:spLocks noChangeArrowheads="1"/>
          </p:cNvSpPr>
          <p:nvPr/>
        </p:nvSpPr>
        <p:spPr bwMode="auto">
          <a:xfrm>
            <a:off x="2914650" y="3644900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3618" name="Line 18"/>
          <p:cNvSpPr>
            <a:spLocks noChangeShapeType="1"/>
          </p:cNvSpPr>
          <p:nvPr/>
        </p:nvSpPr>
        <p:spPr bwMode="auto">
          <a:xfrm flipV="1">
            <a:off x="4067175" y="2347913"/>
            <a:ext cx="7143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3622" name="Text Box 18"/>
          <p:cNvSpPr txBox="1">
            <a:spLocks noChangeArrowheads="1"/>
          </p:cNvSpPr>
          <p:nvPr/>
        </p:nvSpPr>
        <p:spPr bwMode="auto">
          <a:xfrm>
            <a:off x="3130550" y="1628775"/>
            <a:ext cx="2303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 list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</a:t>
            </a:r>
            <a:r>
              <a:rPr lang="en-US" sz="1800" b="1" dirty="0" err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e.g</a:t>
            </a: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UP-regulated)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2843213" y="5308600"/>
            <a:ext cx="28813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Background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(all genes on the array)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3851276" y="5013324"/>
            <a:ext cx="21590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452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AutoShape 5"/>
          <p:cNvSpPr>
            <a:spLocks noChangeArrowheads="1"/>
          </p:cNvSpPr>
          <p:nvPr/>
        </p:nvSpPr>
        <p:spPr bwMode="auto">
          <a:xfrm>
            <a:off x="6175375" y="4576763"/>
            <a:ext cx="914400" cy="782637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580" name="AutoShape 6"/>
          <p:cNvSpPr>
            <a:spLocks noChangeArrowheads="1"/>
          </p:cNvSpPr>
          <p:nvPr/>
        </p:nvSpPr>
        <p:spPr bwMode="auto">
          <a:xfrm>
            <a:off x="6896100" y="4873625"/>
            <a:ext cx="914400" cy="782638"/>
          </a:xfrm>
          <a:prstGeom prst="can">
            <a:avLst>
              <a:gd name="adj" fmla="val 25000"/>
            </a:avLst>
          </a:prstGeom>
          <a:solidFill>
            <a:srgbClr val="99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581" name="Text Box 18"/>
          <p:cNvSpPr txBox="1">
            <a:spLocks noChangeArrowheads="1"/>
          </p:cNvSpPr>
          <p:nvPr/>
        </p:nvSpPr>
        <p:spPr bwMode="auto">
          <a:xfrm>
            <a:off x="6516688" y="3963790"/>
            <a:ext cx="2303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Gene-set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Databases</a:t>
            </a:r>
          </a:p>
        </p:txBody>
      </p:sp>
      <p:sp>
        <p:nvSpPr>
          <p:cNvPr id="152582" name="Text Box 12"/>
          <p:cNvSpPr txBox="1">
            <a:spLocks noChangeArrowheads="1"/>
          </p:cNvSpPr>
          <p:nvPr/>
        </p:nvSpPr>
        <p:spPr bwMode="auto">
          <a:xfrm>
            <a:off x="609600" y="1700213"/>
            <a:ext cx="24479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solidFill>
                  <a:schemeClr val="folHlink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Microarray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solidFill>
                  <a:schemeClr val="folHlink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Experiment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solidFill>
                  <a:schemeClr val="folHlink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(gene expression table)</a:t>
            </a: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1257300" y="2687638"/>
            <a:ext cx="1152525" cy="2305050"/>
          </a:xfrm>
          <a:prstGeom prst="rect">
            <a:avLst/>
          </a:prstGeom>
          <a:solidFill>
            <a:srgbClr val="FF643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2584" name="Line 71"/>
          <p:cNvSpPr>
            <a:spLocks noChangeShapeType="1"/>
          </p:cNvSpPr>
          <p:nvPr/>
        </p:nvSpPr>
        <p:spPr bwMode="auto">
          <a:xfrm>
            <a:off x="1257300" y="2903538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5" name="Line 75"/>
          <p:cNvSpPr>
            <a:spLocks noChangeShapeType="1"/>
          </p:cNvSpPr>
          <p:nvPr/>
        </p:nvSpPr>
        <p:spPr bwMode="auto">
          <a:xfrm>
            <a:off x="16176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6" name="Line 76"/>
          <p:cNvSpPr>
            <a:spLocks noChangeShapeType="1"/>
          </p:cNvSpPr>
          <p:nvPr/>
        </p:nvSpPr>
        <p:spPr bwMode="auto">
          <a:xfrm>
            <a:off x="18335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7" name="Line 77"/>
          <p:cNvSpPr>
            <a:spLocks noChangeShapeType="1"/>
          </p:cNvSpPr>
          <p:nvPr/>
        </p:nvSpPr>
        <p:spPr bwMode="auto">
          <a:xfrm>
            <a:off x="1258888" y="3121025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3851275" y="2708275"/>
            <a:ext cx="1223963" cy="2305050"/>
          </a:xfrm>
          <a:prstGeom prst="rect">
            <a:avLst/>
          </a:prstGeom>
          <a:solidFill>
            <a:srgbClr val="D5C38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2589" name="Rectangle 13"/>
          <p:cNvSpPr>
            <a:spLocks noChangeArrowheads="1"/>
          </p:cNvSpPr>
          <p:nvPr/>
        </p:nvSpPr>
        <p:spPr bwMode="auto">
          <a:xfrm>
            <a:off x="3851275" y="2708275"/>
            <a:ext cx="1223963" cy="8651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0913" name="AutoShape 81"/>
          <p:cNvSpPr>
            <a:spLocks noChangeArrowheads="1"/>
          </p:cNvSpPr>
          <p:nvPr/>
        </p:nvSpPr>
        <p:spPr bwMode="auto">
          <a:xfrm>
            <a:off x="2914650" y="3644900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2" name="AutoShape 81"/>
          <p:cNvSpPr>
            <a:spLocks noChangeArrowheads="1"/>
          </p:cNvSpPr>
          <p:nvPr/>
        </p:nvSpPr>
        <p:spPr bwMode="auto">
          <a:xfrm rot="35475483">
            <a:off x="5661819" y="4013994"/>
            <a:ext cx="503237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vert="eaVert"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2598" name="Text Box 18"/>
          <p:cNvSpPr txBox="1">
            <a:spLocks noChangeArrowheads="1"/>
          </p:cNvSpPr>
          <p:nvPr/>
        </p:nvSpPr>
        <p:spPr bwMode="auto">
          <a:xfrm>
            <a:off x="3130550" y="1628775"/>
            <a:ext cx="2303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 list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</a:t>
            </a:r>
            <a:r>
              <a:rPr lang="en-US" sz="1800" b="1" dirty="0" err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e.g</a:t>
            </a: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UP-regulated)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600" name="Text Box 18"/>
          <p:cNvSpPr txBox="1">
            <a:spLocks noChangeArrowheads="1"/>
          </p:cNvSpPr>
          <p:nvPr/>
        </p:nvSpPr>
        <p:spPr bwMode="auto">
          <a:xfrm>
            <a:off x="2843213" y="5308600"/>
            <a:ext cx="28813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Background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(all genes on the array)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601" name="Oval 25"/>
          <p:cNvSpPr>
            <a:spLocks noChangeArrowheads="1"/>
          </p:cNvSpPr>
          <p:nvPr/>
        </p:nvSpPr>
        <p:spPr bwMode="auto">
          <a:xfrm>
            <a:off x="4067175" y="2781300"/>
            <a:ext cx="1368425" cy="1368425"/>
          </a:xfrm>
          <a:prstGeom prst="ellipse">
            <a:avLst/>
          </a:prstGeom>
          <a:solidFill>
            <a:srgbClr val="3366FF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2602" name="Line 26"/>
          <p:cNvSpPr>
            <a:spLocks noChangeShapeType="1"/>
          </p:cNvSpPr>
          <p:nvPr/>
        </p:nvSpPr>
        <p:spPr bwMode="auto">
          <a:xfrm flipV="1">
            <a:off x="5508625" y="2997200"/>
            <a:ext cx="122237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2603" name="Text Box 18"/>
          <p:cNvSpPr txBox="1">
            <a:spLocks noChangeArrowheads="1"/>
          </p:cNvSpPr>
          <p:nvPr/>
        </p:nvSpPr>
        <p:spPr bwMode="auto">
          <a:xfrm>
            <a:off x="6260350" y="2597943"/>
            <a:ext cx="2303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Gene-set</a:t>
            </a: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 flipV="1">
            <a:off x="4067175" y="2347913"/>
            <a:ext cx="7143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H="1">
            <a:off x="3851276" y="5013324"/>
            <a:ext cx="21590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Example gene list enrichment </a:t>
            </a:r>
            <a:r>
              <a:rPr lang="en-US" dirty="0"/>
              <a:t>t</a:t>
            </a:r>
            <a:r>
              <a:rPr lang="en-US" dirty="0" smtClean="0"/>
              <a:t>est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127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Example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 </a:t>
            </a:r>
            <a:r>
              <a:rPr lang="ca-ES" dirty="0" err="1" smtClean="0"/>
              <a:t>enrichment</a:t>
            </a:r>
            <a:r>
              <a:rPr lang="ca-ES" dirty="0" smtClean="0"/>
              <a:t> test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19200"/>
            <a:ext cx="7772400" cy="2286000"/>
          </a:xfrm>
        </p:spPr>
        <p:txBody>
          <a:bodyPr>
            <a:normAutofit/>
          </a:bodyPr>
          <a:lstStyle/>
          <a:p>
            <a:r>
              <a:rPr lang="ca-ES" sz="2400" dirty="0" err="1" smtClean="0"/>
              <a:t>Given</a:t>
            </a:r>
            <a:r>
              <a:rPr lang="ca-ES" sz="2400" dirty="0" smtClean="0"/>
              <a:t> a </a:t>
            </a:r>
            <a:r>
              <a:rPr lang="ca-ES" sz="2400" dirty="0" err="1" smtClean="0"/>
              <a:t>list</a:t>
            </a:r>
            <a:r>
              <a:rPr lang="ca-ES" sz="2400" dirty="0" smtClean="0"/>
              <a:t> of </a:t>
            </a:r>
            <a:r>
              <a:rPr lang="ca-ES" sz="2400" dirty="0" err="1" smtClean="0"/>
              <a:t>differentially</a:t>
            </a:r>
            <a:r>
              <a:rPr lang="ca-ES" sz="2400" dirty="0" smtClean="0"/>
              <a:t> </a:t>
            </a:r>
            <a:r>
              <a:rPr lang="ca-ES" sz="2400" dirty="0" err="1" smtClean="0"/>
              <a:t>expressed</a:t>
            </a:r>
            <a:r>
              <a:rPr lang="ca-ES" sz="2400" dirty="0" smtClean="0"/>
              <a:t> </a:t>
            </a:r>
            <a:r>
              <a:rPr lang="ca-ES" sz="2400" dirty="0" err="1" smtClean="0"/>
              <a:t>genes</a:t>
            </a:r>
            <a:r>
              <a:rPr lang="ca-ES" sz="2400" dirty="0" smtClean="0"/>
              <a:t> </a:t>
            </a:r>
            <a:r>
              <a:rPr lang="ca-ES" sz="2400" dirty="0" err="1" smtClean="0"/>
              <a:t>and</a:t>
            </a:r>
            <a:r>
              <a:rPr lang="ca-ES" sz="2400" dirty="0" smtClean="0"/>
              <a:t> a </a:t>
            </a:r>
            <a:r>
              <a:rPr lang="ca-ES" sz="2400" dirty="0" err="1" smtClean="0"/>
              <a:t>collection</a:t>
            </a:r>
            <a:r>
              <a:rPr lang="ca-ES" sz="2400" dirty="0" smtClean="0"/>
              <a:t> of </a:t>
            </a:r>
            <a:r>
              <a:rPr lang="ca-ES" sz="2400" dirty="0" err="1" smtClean="0"/>
              <a:t>gene</a:t>
            </a:r>
            <a:r>
              <a:rPr lang="ca-ES" sz="2400" dirty="0" smtClean="0"/>
              <a:t> sets </a:t>
            </a:r>
            <a:r>
              <a:rPr lang="ca-ES" sz="2400" dirty="0" err="1" smtClean="0"/>
              <a:t>apply</a:t>
            </a:r>
            <a:r>
              <a:rPr lang="ca-ES" sz="2400" dirty="0" smtClean="0"/>
              <a:t> </a:t>
            </a:r>
            <a:r>
              <a:rPr lang="ca-ES" sz="2400" dirty="0" err="1" smtClean="0"/>
              <a:t>the</a:t>
            </a:r>
            <a:r>
              <a:rPr lang="ca-ES" sz="2400" dirty="0" smtClean="0"/>
              <a:t> </a:t>
            </a:r>
            <a:r>
              <a:rPr lang="ca-ES" sz="2400" dirty="0" err="1" smtClean="0"/>
              <a:t>following</a:t>
            </a:r>
            <a:r>
              <a:rPr lang="ca-ES" sz="2400" dirty="0" smtClean="0"/>
              <a:t> </a:t>
            </a:r>
            <a:r>
              <a:rPr lang="ca-ES" sz="2400" dirty="0" err="1" smtClean="0"/>
              <a:t>strategy</a:t>
            </a:r>
            <a:endParaRPr lang="ca-ES" sz="2400" dirty="0" smtClean="0"/>
          </a:p>
          <a:p>
            <a:pPr lvl="1"/>
            <a:r>
              <a:rPr lang="ca-ES" sz="2000" dirty="0" smtClean="0"/>
              <a:t>For </a:t>
            </a:r>
            <a:r>
              <a:rPr lang="ca-ES" sz="2000" dirty="0" err="1" smtClean="0"/>
              <a:t>each</a:t>
            </a:r>
            <a:r>
              <a:rPr lang="ca-ES" sz="2000" dirty="0" smtClean="0"/>
              <a:t> </a:t>
            </a:r>
            <a:r>
              <a:rPr lang="ca-ES" sz="2000" dirty="0" err="1" smtClean="0"/>
              <a:t>gene</a:t>
            </a:r>
            <a:r>
              <a:rPr lang="ca-ES" sz="2000" dirty="0" smtClean="0"/>
              <a:t> set fill a 2x2 </a:t>
            </a:r>
            <a:r>
              <a:rPr lang="ca-ES" sz="2000" dirty="0" err="1" smtClean="0"/>
              <a:t>contingency</a:t>
            </a:r>
            <a:r>
              <a:rPr lang="ca-ES" sz="2000" dirty="0" smtClean="0"/>
              <a:t> </a:t>
            </a:r>
            <a:r>
              <a:rPr lang="ca-ES" sz="2000" dirty="0" err="1" smtClean="0"/>
              <a:t>table</a:t>
            </a:r>
            <a:endParaRPr lang="ca-ES" sz="2000" dirty="0" smtClean="0"/>
          </a:p>
          <a:p>
            <a:pPr lvl="1"/>
            <a:r>
              <a:rPr lang="ca-ES" sz="2000" dirty="0" err="1" smtClean="0"/>
              <a:t>Calculate</a:t>
            </a:r>
            <a:r>
              <a:rPr lang="ca-ES" sz="2000" dirty="0" smtClean="0"/>
              <a:t> </a:t>
            </a:r>
            <a:r>
              <a:rPr lang="ca-ES" sz="2000" dirty="0" err="1" smtClean="0"/>
              <a:t>p-value</a:t>
            </a:r>
            <a:r>
              <a:rPr lang="ca-ES" sz="2000" dirty="0" smtClean="0"/>
              <a:t> </a:t>
            </a:r>
            <a:r>
              <a:rPr lang="ca-ES" sz="2000" dirty="0" err="1" smtClean="0"/>
              <a:t>using</a:t>
            </a:r>
            <a:r>
              <a:rPr lang="ca-ES" sz="2000" dirty="0" smtClean="0"/>
              <a:t> Fisher test</a:t>
            </a:r>
            <a:endParaRPr lang="ca-ES" sz="2000" dirty="0" smtClean="0"/>
          </a:p>
          <a:p>
            <a:pPr lvl="1"/>
            <a:r>
              <a:rPr lang="ca-ES" sz="2000" dirty="0" err="1" smtClean="0"/>
              <a:t>Compute</a:t>
            </a:r>
            <a:r>
              <a:rPr lang="ca-ES" sz="2000" dirty="0" smtClean="0"/>
              <a:t> FDR to </a:t>
            </a:r>
            <a:r>
              <a:rPr lang="ca-ES" sz="2000" dirty="0" err="1" smtClean="0"/>
              <a:t>adjust</a:t>
            </a:r>
            <a:r>
              <a:rPr lang="ca-ES" sz="2000" dirty="0" smtClean="0"/>
              <a:t> p-</a:t>
            </a:r>
            <a:r>
              <a:rPr lang="ca-ES" sz="2000" dirty="0" err="1" smtClean="0"/>
              <a:t>values</a:t>
            </a:r>
            <a:r>
              <a:rPr lang="ca-ES" sz="2000" dirty="0" smtClean="0"/>
              <a:t> for </a:t>
            </a:r>
            <a:r>
              <a:rPr lang="ca-ES" sz="2000" dirty="0" err="1" smtClean="0"/>
              <a:t>doing</a:t>
            </a:r>
            <a:r>
              <a:rPr lang="ca-ES" sz="2000" dirty="0" smtClean="0"/>
              <a:t> </a:t>
            </a:r>
            <a:r>
              <a:rPr lang="ca-ES" sz="2000" dirty="0" err="1" smtClean="0"/>
              <a:t>many</a:t>
            </a:r>
            <a:r>
              <a:rPr lang="ca-ES" sz="2000" dirty="0" smtClean="0"/>
              <a:t> tests</a:t>
            </a:r>
            <a:endParaRPr lang="en-US" sz="2000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91273083"/>
              </p:ext>
            </p:extLst>
          </p:nvPr>
        </p:nvGraphicFramePr>
        <p:xfrm>
          <a:off x="838200" y="3505200"/>
          <a:ext cx="69342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905"/>
                <a:gridCol w="1560195"/>
                <a:gridCol w="21717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err="1" smtClean="0"/>
                        <a:t>Differentially</a:t>
                      </a:r>
                      <a:r>
                        <a:rPr lang="ca-ES" dirty="0" smtClean="0"/>
                        <a:t> </a:t>
                      </a:r>
                      <a:r>
                        <a:rPr lang="ca-ES" dirty="0" err="1" smtClean="0"/>
                        <a:t>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err="1" smtClean="0"/>
                        <a:t>Not</a:t>
                      </a:r>
                      <a:r>
                        <a:rPr lang="ca-ES" dirty="0" smtClean="0"/>
                        <a:t> </a:t>
                      </a:r>
                      <a:r>
                        <a:rPr lang="ca-ES" dirty="0" err="1" smtClean="0"/>
                        <a:t>differentially</a:t>
                      </a:r>
                      <a:r>
                        <a:rPr lang="ca-ES" dirty="0" smtClean="0"/>
                        <a:t> </a:t>
                      </a:r>
                      <a:r>
                        <a:rPr lang="ca-ES" dirty="0" err="1" smtClean="0"/>
                        <a:t>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smtClean="0"/>
                        <a:t>In </a:t>
                      </a:r>
                      <a:r>
                        <a:rPr lang="ca-ES" dirty="0" err="1" smtClean="0"/>
                        <a:t>Gene</a:t>
                      </a:r>
                      <a:r>
                        <a:rPr lang="ca-ES" dirty="0" smtClean="0"/>
                        <a:t>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err="1" smtClean="0"/>
                        <a:t>Not</a:t>
                      </a:r>
                      <a:r>
                        <a:rPr lang="ca-ES" dirty="0" smtClean="0"/>
                        <a:t> In </a:t>
                      </a:r>
                      <a:r>
                        <a:rPr lang="ca-ES" dirty="0" err="1" smtClean="0"/>
                        <a:t>Gene</a:t>
                      </a:r>
                      <a:r>
                        <a:rPr lang="ca-ES" dirty="0" smtClean="0"/>
                        <a:t>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5 Llamada ovalada"/>
          <p:cNvSpPr/>
          <p:nvPr/>
        </p:nvSpPr>
        <p:spPr>
          <a:xfrm>
            <a:off x="762000" y="4495800"/>
            <a:ext cx="7162800" cy="914400"/>
          </a:xfrm>
          <a:prstGeom prst="wedgeEllipseCallout">
            <a:avLst>
              <a:gd name="adj1" fmla="val -50557"/>
              <a:gd name="adj2" fmla="val 863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CuadroTexto"/>
          <p:cNvSpPr txBox="1"/>
          <p:nvPr/>
        </p:nvSpPr>
        <p:spPr>
          <a:xfrm>
            <a:off x="381000" y="6048233"/>
            <a:ext cx="5615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Warning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Background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must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 be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carefully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chosen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!</a:t>
            </a:r>
            <a:endParaRPr lang="en-US" sz="2000" b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26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Naive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: A Fisher test </a:t>
            </a:r>
            <a:r>
              <a:rPr lang="es-ES" dirty="0" err="1" smtClean="0"/>
              <a:t>using</a:t>
            </a:r>
            <a:r>
              <a:rPr lang="es-ES" dirty="0" smtClean="0"/>
              <a:t> R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371601"/>
            <a:ext cx="8915400" cy="443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Recipe for </a:t>
            </a:r>
            <a:r>
              <a:rPr lang="en-US" altLang="ko-KR" dirty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g</a:t>
            </a:r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ene list enrichment test</a:t>
            </a:r>
          </a:p>
        </p:txBody>
      </p:sp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1: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Define </a:t>
            </a:r>
            <a:r>
              <a:rPr lang="en-US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gene list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(e.g. thresholding analyzed list ) and </a:t>
            </a:r>
            <a:r>
              <a:rPr lang="en-US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background list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2: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Select gene sets to test for enrichment,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3: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Run enrichment tests and correct for multiple testing, if necessary,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4: 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Interpret your enrichments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5: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Publish!  ;)</a:t>
            </a:r>
          </a:p>
          <a:p>
            <a:pPr lvl="1">
              <a:buNone/>
            </a:pPr>
            <a:endParaRPr lang="en-US" dirty="0" smtClean="0">
              <a:latin typeface="Calibri" pitchFamily="-109" charset="0"/>
              <a:ea typeface="ＭＳ Ｐゴシック" pitchFamily="-109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99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58200" cy="639762"/>
          </a:xfrm>
        </p:spPr>
        <p:txBody>
          <a:bodyPr>
            <a:noAutofit/>
          </a:bodyPr>
          <a:lstStyle/>
          <a:p>
            <a:r>
              <a:rPr lang="en-US" dirty="0"/>
              <a:t>Possible problems with gene list test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458200" cy="4754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 </a:t>
            </a:r>
            <a:r>
              <a:rPr lang="en-US" dirty="0"/>
              <a:t>“natural” value for the threshold</a:t>
            </a:r>
          </a:p>
          <a:p>
            <a:r>
              <a:rPr lang="en-US" dirty="0" smtClean="0"/>
              <a:t>Possible loss </a:t>
            </a:r>
            <a:r>
              <a:rPr lang="en-US" dirty="0"/>
              <a:t>of</a:t>
            </a:r>
            <a:r>
              <a:rPr lang="en-US" dirty="0" smtClean="0"/>
              <a:t> statistical power </a:t>
            </a:r>
            <a:r>
              <a:rPr lang="en-US" dirty="0"/>
              <a:t>due to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No resolution between significant signals with different strengths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Weak signals neglected</a:t>
            </a:r>
          </a:p>
          <a:p>
            <a:r>
              <a:rPr lang="en-US" dirty="0"/>
              <a:t>Different results at different threshold settings</a:t>
            </a:r>
          </a:p>
          <a:p>
            <a:r>
              <a:rPr lang="en-US" dirty="0" smtClean="0"/>
              <a:t>Based </a:t>
            </a:r>
            <a:r>
              <a:rPr lang="en-US" dirty="0"/>
              <a:t>on the </a:t>
            </a:r>
            <a:r>
              <a:rPr lang="en-US" dirty="0" smtClean="0"/>
              <a:t>wrong assumption </a:t>
            </a:r>
            <a:r>
              <a:rPr lang="en-US" dirty="0"/>
              <a:t>of independent gene (or gene group</a:t>
            </a:r>
            <a:r>
              <a:rPr lang="en-US" dirty="0" smtClean="0"/>
              <a:t>) sampling</a:t>
            </a:r>
            <a:r>
              <a:rPr lang="en-US" dirty="0"/>
              <a:t>, which increases false positive predictions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99095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0537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ca-ES" dirty="0" smtClean="0"/>
              <a:t>Health, </a:t>
            </a:r>
            <a:r>
              <a:rPr lang="ca-ES" dirty="0" err="1" smtClean="0"/>
              <a:t>disease</a:t>
            </a:r>
            <a:r>
              <a:rPr lang="ca-ES" dirty="0" smtClean="0"/>
              <a:t> and </a:t>
            </a:r>
            <a:r>
              <a:rPr lang="ca-ES" dirty="0" err="1" smtClean="0"/>
              <a:t>pathways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90600"/>
            <a:ext cx="8001000" cy="76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Metabolism </a:t>
            </a:r>
            <a:r>
              <a:rPr lang="en-US" sz="1600" dirty="0"/>
              <a:t>is a complex network of chemical reactions within the confines of a cell that can be analyzed in self-contained parts called </a:t>
            </a:r>
            <a:r>
              <a:rPr lang="en-US" sz="1600" b="1" i="1" dirty="0" smtClean="0"/>
              <a:t>pathways</a:t>
            </a:r>
          </a:p>
          <a:p>
            <a:pPr marL="0" indent="0">
              <a:buNone/>
            </a:pPr>
            <a:r>
              <a:rPr lang="en-US" sz="1600" dirty="0" smtClean="0"/>
              <a:t>One can generally assume that “normal” metabolism is what happens in healthy state or, reciprocally, that disease can </a:t>
            </a:r>
            <a:r>
              <a:rPr lang="en-US" sz="1600" i="1" dirty="0" smtClean="0"/>
              <a:t>be associated with some type of alteration in meta</a:t>
            </a:r>
            <a:r>
              <a:rPr lang="en-US" sz="1600" dirty="0" smtClean="0"/>
              <a:t>bolism.</a:t>
            </a:r>
            <a:endParaRPr lang="ca-ES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3619500" cy="29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62200"/>
            <a:ext cx="3343275" cy="292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2 Marcador de contenido"/>
          <p:cNvSpPr txBox="1">
            <a:spLocks/>
          </p:cNvSpPr>
          <p:nvPr/>
        </p:nvSpPr>
        <p:spPr>
          <a:xfrm>
            <a:off x="0" y="5867400"/>
            <a:ext cx="9144000" cy="667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800" dirty="0" err="1" smtClean="0"/>
              <a:t>Characterization</a:t>
            </a:r>
            <a:r>
              <a:rPr lang="ca-ES" sz="1800" dirty="0" smtClean="0"/>
              <a:t> of </a:t>
            </a:r>
            <a:r>
              <a:rPr lang="ca-ES" sz="1800" dirty="0" err="1" smtClean="0"/>
              <a:t>disease</a:t>
            </a:r>
            <a:r>
              <a:rPr lang="ca-ES" sz="1800" dirty="0" smtClean="0"/>
              <a:t> can be </a:t>
            </a:r>
            <a:r>
              <a:rPr lang="ca-ES" sz="1800" dirty="0" err="1" smtClean="0"/>
              <a:t>atempted</a:t>
            </a:r>
            <a:r>
              <a:rPr lang="ca-ES" sz="1800" dirty="0" smtClean="0"/>
              <a:t> </a:t>
            </a:r>
            <a:r>
              <a:rPr lang="ca-ES" sz="1800" dirty="0" err="1" smtClean="0"/>
              <a:t>by</a:t>
            </a:r>
            <a:r>
              <a:rPr lang="ca-ES" sz="1800" dirty="0" smtClean="0"/>
              <a:t> </a:t>
            </a:r>
            <a:r>
              <a:rPr lang="ca-ES" sz="1800" dirty="0" err="1" smtClean="0"/>
              <a:t>studying</a:t>
            </a:r>
            <a:r>
              <a:rPr lang="ca-ES" sz="1800" dirty="0" smtClean="0"/>
              <a:t> how </a:t>
            </a:r>
            <a:r>
              <a:rPr lang="ca-ES" sz="1800" dirty="0" err="1" smtClean="0"/>
              <a:t>this</a:t>
            </a:r>
            <a:r>
              <a:rPr lang="ca-ES" sz="1800" dirty="0" smtClean="0"/>
              <a:t> </a:t>
            </a:r>
            <a:r>
              <a:rPr lang="ca-ES" sz="1800" dirty="0" err="1" smtClean="0"/>
              <a:t>affects</a:t>
            </a:r>
            <a:r>
              <a:rPr lang="ca-ES" sz="1800" dirty="0" smtClean="0"/>
              <a:t> or </a:t>
            </a:r>
            <a:r>
              <a:rPr lang="ca-ES" sz="1800" dirty="0" err="1" smtClean="0"/>
              <a:t>disrupts</a:t>
            </a:r>
            <a:r>
              <a:rPr lang="ca-ES" sz="1800" dirty="0" smtClean="0"/>
              <a:t> </a:t>
            </a:r>
            <a:r>
              <a:rPr lang="ca-ES" sz="1800" dirty="0" err="1" smtClean="0"/>
              <a:t>pathways</a:t>
            </a:r>
            <a:r>
              <a:rPr lang="ca-ES" sz="1800" dirty="0" smtClean="0"/>
              <a:t> </a:t>
            </a:r>
          </a:p>
          <a:p>
            <a:pPr marL="0" indent="0" algn="ctr">
              <a:buNone/>
            </a:pPr>
            <a:r>
              <a:rPr lang="ca-ES" sz="1800" dirty="0" err="1" smtClean="0"/>
              <a:t>That’s</a:t>
            </a:r>
            <a:r>
              <a:rPr lang="ca-ES" sz="1800" dirty="0" smtClean="0"/>
              <a:t> </a:t>
            </a:r>
            <a:r>
              <a:rPr lang="ca-ES" sz="1800" dirty="0" err="1" smtClean="0"/>
              <a:t>what</a:t>
            </a:r>
            <a:r>
              <a:rPr lang="ca-ES" sz="1800" dirty="0" smtClean="0"/>
              <a:t> </a:t>
            </a:r>
            <a:r>
              <a:rPr lang="ca-ES" sz="1800" dirty="0" err="1" smtClean="0"/>
              <a:t>Pathway</a:t>
            </a:r>
            <a:r>
              <a:rPr lang="ca-ES" sz="1800" dirty="0" smtClean="0"/>
              <a:t>  </a:t>
            </a:r>
            <a:r>
              <a:rPr lang="ca-ES" sz="1800" dirty="0" err="1" smtClean="0"/>
              <a:t>Analysis</a:t>
            </a:r>
            <a:r>
              <a:rPr lang="ca-ES" sz="1800" dirty="0" smtClean="0"/>
              <a:t> is </a:t>
            </a:r>
            <a:r>
              <a:rPr lang="ca-ES" sz="1800" dirty="0" err="1" smtClean="0"/>
              <a:t>about</a:t>
            </a:r>
            <a:r>
              <a:rPr lang="ca-ES" sz="1800" dirty="0" smtClean="0"/>
              <a:t> (</a:t>
            </a:r>
            <a:r>
              <a:rPr lang="ca-ES" sz="1800" dirty="0" err="1" smtClean="0"/>
              <a:t>more</a:t>
            </a:r>
            <a:r>
              <a:rPr lang="ca-ES" sz="1800" dirty="0" smtClean="0"/>
              <a:t> or </a:t>
            </a:r>
            <a:r>
              <a:rPr lang="ca-ES" sz="1800" dirty="0" err="1" smtClean="0"/>
              <a:t>less</a:t>
            </a:r>
            <a:r>
              <a:rPr lang="ca-ES" sz="18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endParaRPr lang="ca-ES" sz="1800" dirty="0" smtClean="0"/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4572000" y="5257800"/>
            <a:ext cx="4038600" cy="298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ca-ES" sz="1400" dirty="0" err="1" smtClean="0"/>
              <a:t>Pathways</a:t>
            </a:r>
            <a:r>
              <a:rPr lang="ca-ES" sz="1400" dirty="0" smtClean="0"/>
              <a:t> </a:t>
            </a:r>
            <a:r>
              <a:rPr lang="ca-ES" sz="1400" dirty="0" err="1" smtClean="0"/>
              <a:t>altered</a:t>
            </a:r>
            <a:r>
              <a:rPr lang="ca-ES" sz="1400" dirty="0" smtClean="0"/>
              <a:t> in ALZHEIMER </a:t>
            </a:r>
            <a:r>
              <a:rPr lang="ca-ES" sz="1400" dirty="0" err="1" smtClean="0"/>
              <a:t>disease</a:t>
            </a:r>
            <a:endParaRPr lang="ca-ES" sz="1400" dirty="0" smtClean="0"/>
          </a:p>
        </p:txBody>
      </p:sp>
    </p:spTree>
    <p:extLst>
      <p:ext uri="{BB962C8B-B14F-4D97-AF65-F5344CB8AC3E}">
        <p14:creationId xmlns="" xmlns:p14="http://schemas.microsoft.com/office/powerpoint/2010/main" val="12603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Alternative</a:t>
            </a:r>
            <a:r>
              <a:rPr lang="ca-ES" dirty="0" smtClean="0"/>
              <a:t>: </a:t>
            </a:r>
            <a:r>
              <a:rPr lang="ca-ES" dirty="0" err="1" smtClean="0"/>
              <a:t>Gene</a:t>
            </a:r>
            <a:r>
              <a:rPr lang="ca-ES" dirty="0" smtClean="0"/>
              <a:t> Set </a:t>
            </a:r>
            <a:r>
              <a:rPr lang="ca-ES" dirty="0" err="1" smtClean="0"/>
              <a:t>Testing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 </a:t>
            </a:r>
            <a:r>
              <a:rPr lang="en-US" dirty="0" smtClean="0"/>
              <a:t>set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group of genes with related </a:t>
            </a:r>
            <a:r>
              <a:rPr lang="en-US" dirty="0" smtClean="0"/>
              <a:t>functions.</a:t>
            </a:r>
          </a:p>
          <a:p>
            <a:pPr lvl="1"/>
            <a:r>
              <a:rPr lang="en-US" dirty="0" smtClean="0"/>
              <a:t>sets </a:t>
            </a:r>
            <a:r>
              <a:rPr lang="en-US" dirty="0"/>
              <a:t>of genes or pathways, for their association with a phenotype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Examples</a:t>
            </a:r>
            <a:r>
              <a:rPr lang="en-US" dirty="0"/>
              <a:t>: metabolic pathway, protein complex, or GO (</a:t>
            </a:r>
            <a:r>
              <a:rPr lang="en-US" dirty="0" smtClean="0"/>
              <a:t>gene ontology</a:t>
            </a:r>
            <a:r>
              <a:rPr lang="en-US" dirty="0"/>
              <a:t>) category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Identified </a:t>
            </a:r>
            <a:r>
              <a:rPr lang="en-US" dirty="0"/>
              <a:t>from a prior biological knowledge.</a:t>
            </a:r>
          </a:p>
          <a:p>
            <a:r>
              <a:rPr lang="en-US" dirty="0" smtClean="0"/>
              <a:t>May </a:t>
            </a:r>
            <a:r>
              <a:rPr lang="en-US" dirty="0"/>
              <a:t>better reflect the true underlying biology.</a:t>
            </a:r>
          </a:p>
          <a:p>
            <a:r>
              <a:rPr lang="en-US" dirty="0" smtClean="0"/>
              <a:t>May </a:t>
            </a:r>
            <a:r>
              <a:rPr lang="en-US" dirty="0"/>
              <a:t>be more appropriate units for analysis.</a:t>
            </a:r>
          </a:p>
        </p:txBody>
      </p:sp>
    </p:spTree>
    <p:extLst>
      <p:ext uri="{BB962C8B-B14F-4D97-AF65-F5344CB8AC3E}">
        <p14:creationId xmlns="" xmlns:p14="http://schemas.microsoft.com/office/powerpoint/2010/main" val="38334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ca-ES" dirty="0" err="1" smtClean="0"/>
              <a:t>Gene</a:t>
            </a:r>
            <a:r>
              <a:rPr lang="ca-ES" dirty="0" smtClean="0"/>
              <a:t> Sets </a:t>
            </a:r>
            <a:endParaRPr lang="en-US" dirty="0"/>
          </a:p>
        </p:txBody>
      </p:sp>
      <p:pic>
        <p:nvPicPr>
          <p:cNvPr id="1026" name="Picture 2" descr="http://2.bp.blogspot.com/-7uZr2yhwzjs/VP66ltmljFI/AAAAAAAABfU/JIQd2zPl5Zw/s1600/MsigDB_Collecti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67200"/>
            <a:ext cx="4419375" cy="1970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tge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26073"/>
            <a:ext cx="6419850" cy="33887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6502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s-ES" sz="3600" dirty="0" smtClean="0"/>
              <a:t>Gene Set (</a:t>
            </a:r>
            <a:r>
              <a:rPr lang="es-ES" sz="3600" dirty="0" err="1" smtClean="0"/>
              <a:t>Enrichment</a:t>
            </a:r>
            <a:r>
              <a:rPr lang="es-ES" sz="3600" dirty="0" smtClean="0"/>
              <a:t>) </a:t>
            </a:r>
            <a:r>
              <a:rPr lang="es-ES" sz="3600" dirty="0" err="1" smtClean="0"/>
              <a:t>Analysis</a:t>
            </a:r>
            <a:endParaRPr lang="ca-ES" sz="3600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8305800" cy="5059363"/>
          </a:xfrm>
        </p:spPr>
        <p:txBody>
          <a:bodyPr>
            <a:normAutofit/>
          </a:bodyPr>
          <a:lstStyle/>
          <a:p>
            <a:r>
              <a:rPr lang="es-ES" sz="2000" dirty="0" err="1" smtClean="0"/>
              <a:t>Introduced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</a:t>
            </a:r>
            <a:r>
              <a:rPr lang="es-ES" sz="2000" dirty="0" err="1" smtClean="0"/>
              <a:t>Mootha</a:t>
            </a:r>
            <a:r>
              <a:rPr lang="es-ES" sz="2000" dirty="0" smtClean="0"/>
              <a:t> (2003) as </a:t>
            </a:r>
            <a:r>
              <a:rPr lang="es-ES" sz="2000" dirty="0" err="1" smtClean="0"/>
              <a:t>an</a:t>
            </a:r>
            <a:r>
              <a:rPr lang="es-ES" sz="2000" dirty="0" smtClean="0"/>
              <a:t> </a:t>
            </a:r>
            <a:r>
              <a:rPr lang="es-ES" sz="2000" dirty="0" err="1" smtClean="0"/>
              <a:t>alternative</a:t>
            </a:r>
            <a:r>
              <a:rPr lang="es-ES" sz="2000" dirty="0" smtClean="0"/>
              <a:t> to ORA.</a:t>
            </a:r>
          </a:p>
          <a:p>
            <a:r>
              <a:rPr lang="es-ES" sz="2000" dirty="0" err="1" smtClean="0"/>
              <a:t>It</a:t>
            </a:r>
            <a:r>
              <a:rPr lang="es-ES" sz="2000" dirty="0" smtClean="0"/>
              <a:t> </a:t>
            </a:r>
            <a:r>
              <a:rPr lang="es-ES" sz="2000" dirty="0" err="1" smtClean="0"/>
              <a:t>aims</a:t>
            </a:r>
            <a:r>
              <a:rPr lang="es-ES" sz="2000" dirty="0" smtClean="0"/>
              <a:t> to </a:t>
            </a:r>
            <a:r>
              <a:rPr lang="es-ES" sz="2000" dirty="0" err="1" smtClean="0"/>
              <a:t>identify</a:t>
            </a:r>
            <a:r>
              <a:rPr lang="es-ES" sz="2000" dirty="0" smtClean="0"/>
              <a:t> gene sets </a:t>
            </a:r>
            <a:r>
              <a:rPr lang="es-ES" sz="2000" dirty="0" err="1" smtClean="0"/>
              <a:t>with</a:t>
            </a:r>
            <a:r>
              <a:rPr lang="es-ES" sz="2000" dirty="0" smtClean="0"/>
              <a:t> </a:t>
            </a:r>
            <a:r>
              <a:rPr lang="es-ES" sz="2000" i="1" dirty="0" err="1" smtClean="0"/>
              <a:t>subtle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but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coordinated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expression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changes</a:t>
            </a:r>
            <a:r>
              <a:rPr lang="es-ES" sz="2000" i="1" dirty="0" smtClean="0"/>
              <a:t> </a:t>
            </a:r>
            <a:r>
              <a:rPr lang="es-ES" sz="2000" dirty="0" err="1" smtClean="0"/>
              <a:t>that</a:t>
            </a:r>
            <a:r>
              <a:rPr lang="es-ES" sz="2000" dirty="0" smtClean="0"/>
              <a:t> </a:t>
            </a:r>
            <a:r>
              <a:rPr lang="es-ES" sz="2000" dirty="0" err="1" smtClean="0"/>
              <a:t>cannot</a:t>
            </a:r>
            <a:r>
              <a:rPr lang="es-ES" sz="2000" dirty="0" smtClean="0"/>
              <a:t> be </a:t>
            </a:r>
            <a:r>
              <a:rPr lang="es-ES" sz="2000" dirty="0" err="1" smtClean="0"/>
              <a:t>detected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ORA </a:t>
            </a:r>
            <a:r>
              <a:rPr lang="es-ES" sz="2000" dirty="0" err="1" smtClean="0"/>
              <a:t>methods</a:t>
            </a:r>
            <a:r>
              <a:rPr lang="es-ES" sz="2000" dirty="0" smtClean="0"/>
              <a:t>.</a:t>
            </a:r>
          </a:p>
          <a:p>
            <a:pPr lvl="1"/>
            <a:r>
              <a:rPr lang="es-ES" sz="1600" dirty="0" err="1" smtClean="0"/>
              <a:t>Weak</a:t>
            </a:r>
            <a:r>
              <a:rPr lang="es-ES" sz="1600" dirty="0" smtClean="0"/>
              <a:t>  </a:t>
            </a:r>
            <a:r>
              <a:rPr lang="es-ES" sz="1600" dirty="0" err="1" smtClean="0"/>
              <a:t>changes</a:t>
            </a:r>
            <a:r>
              <a:rPr lang="es-ES" sz="1600" dirty="0" smtClean="0"/>
              <a:t> in individual genes </a:t>
            </a:r>
            <a:r>
              <a:rPr lang="es-ES" sz="1600" dirty="0" err="1" smtClean="0"/>
              <a:t>gathered</a:t>
            </a:r>
            <a:r>
              <a:rPr lang="es-ES" sz="1600" dirty="0" smtClean="0"/>
              <a:t> to </a:t>
            </a:r>
            <a:r>
              <a:rPr lang="es-ES" sz="1600" dirty="0" err="1" smtClean="0"/>
              <a:t>large</a:t>
            </a:r>
            <a:r>
              <a:rPr lang="es-ES" sz="1600" dirty="0" smtClean="0"/>
              <a:t> gene sets can show a </a:t>
            </a:r>
            <a:r>
              <a:rPr lang="es-ES" sz="1600" dirty="0" err="1" smtClean="0"/>
              <a:t>significant</a:t>
            </a:r>
            <a:r>
              <a:rPr lang="es-ES" sz="1600" dirty="0" smtClean="0"/>
              <a:t> </a:t>
            </a:r>
            <a:r>
              <a:rPr lang="es-ES" sz="1600" dirty="0" err="1" smtClean="0"/>
              <a:t>pattern</a:t>
            </a:r>
            <a:r>
              <a:rPr lang="es-ES" sz="1600" dirty="0" smtClean="0"/>
              <a:t>.</a:t>
            </a:r>
          </a:p>
          <a:p>
            <a:r>
              <a:rPr lang="es-ES" sz="2000" dirty="0" err="1" smtClean="0"/>
              <a:t>Results</a:t>
            </a:r>
            <a:r>
              <a:rPr lang="es-ES" sz="2000" dirty="0" smtClean="0"/>
              <a:t> of GSA are </a:t>
            </a:r>
            <a:r>
              <a:rPr lang="es-ES" sz="2000" dirty="0" err="1" smtClean="0"/>
              <a:t>not</a:t>
            </a:r>
            <a:r>
              <a:rPr lang="es-ES" sz="2000" dirty="0" smtClean="0"/>
              <a:t> </a:t>
            </a:r>
            <a:r>
              <a:rPr lang="es-ES" sz="2000" dirty="0" err="1" smtClean="0"/>
              <a:t>affece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</a:t>
            </a:r>
            <a:r>
              <a:rPr lang="es-ES" sz="2000" dirty="0" err="1" smtClean="0"/>
              <a:t>arbitrarily</a:t>
            </a:r>
            <a:r>
              <a:rPr lang="es-ES" sz="2000" dirty="0" smtClean="0"/>
              <a:t> </a:t>
            </a:r>
            <a:r>
              <a:rPr lang="es-ES" sz="2000" dirty="0" err="1" smtClean="0"/>
              <a:t>chosen</a:t>
            </a:r>
            <a:r>
              <a:rPr lang="es-ES" sz="2000" dirty="0" smtClean="0"/>
              <a:t> </a:t>
            </a:r>
            <a:r>
              <a:rPr lang="es-ES" sz="2000" dirty="0" err="1" smtClean="0"/>
              <a:t>cutoffs</a:t>
            </a:r>
            <a:r>
              <a:rPr lang="es-ES" sz="2000" dirty="0" smtClean="0"/>
              <a:t>.</a:t>
            </a:r>
          </a:p>
          <a:p>
            <a:r>
              <a:rPr lang="es-ES" sz="2000" dirty="0" err="1" smtClean="0"/>
              <a:t>It</a:t>
            </a:r>
            <a:r>
              <a:rPr lang="es-ES" sz="2000" dirty="0" smtClean="0"/>
              <a:t> </a:t>
            </a:r>
            <a:r>
              <a:rPr lang="es-ES" sz="2000" dirty="0" err="1" smtClean="0"/>
              <a:t>does</a:t>
            </a:r>
            <a:r>
              <a:rPr lang="es-ES" sz="2000" dirty="0" smtClean="0"/>
              <a:t> </a:t>
            </a:r>
            <a:r>
              <a:rPr lang="es-ES" sz="2000" dirty="0" err="1" smtClean="0"/>
              <a:t>not</a:t>
            </a:r>
            <a:r>
              <a:rPr lang="es-ES" sz="2000" dirty="0" smtClean="0"/>
              <a:t> </a:t>
            </a:r>
            <a:r>
              <a:rPr lang="es-ES" sz="2000" dirty="0" err="1" smtClean="0"/>
              <a:t>provide</a:t>
            </a:r>
            <a:r>
              <a:rPr lang="es-ES" sz="2000" dirty="0" smtClean="0"/>
              <a:t> </a:t>
            </a:r>
            <a:r>
              <a:rPr lang="es-ES" sz="2000" dirty="0" err="1" smtClean="0"/>
              <a:t>information</a:t>
            </a:r>
            <a:r>
              <a:rPr lang="es-ES" sz="2000" dirty="0" smtClean="0"/>
              <a:t> as </a:t>
            </a:r>
            <a:r>
              <a:rPr lang="es-ES" sz="2000" dirty="0" err="1" smtClean="0"/>
              <a:t>detailed</a:t>
            </a:r>
            <a:r>
              <a:rPr lang="es-ES" sz="2000" dirty="0" smtClean="0"/>
              <a:t> as ORA</a:t>
            </a:r>
          </a:p>
          <a:p>
            <a:endParaRPr lang="es-ES" sz="2000" dirty="0" smtClean="0"/>
          </a:p>
          <a:p>
            <a:endParaRPr lang="ca-ES" sz="20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7826861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0754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GSEA </a:t>
            </a:r>
            <a:r>
              <a:rPr lang="es-ES" dirty="0" err="1" smtClean="0"/>
              <a:t>method</a:t>
            </a:r>
            <a:endParaRPr lang="ca-E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2 Marcador de contenido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371600"/>
                <a:ext cx="7620000" cy="487679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 smtClean="0"/>
                  <a:t>Original </a:t>
                </a:r>
                <a:r>
                  <a:rPr lang="en-US" sz="1600" dirty="0"/>
                  <a:t>GSEA method is based on comparing, for each gene group, the distribution of the test statistic within the group with the overall distribution of those statistics, </a:t>
                </a:r>
                <a:r>
                  <a:rPr lang="en-US" sz="1600" dirty="0" smtClean="0"/>
                  <a:t>i.e</a:t>
                </a:r>
                <a:r>
                  <a:rPr lang="en-US" sz="1600" dirty="0"/>
                  <a:t>.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the calculated for all genes. </a:t>
                </a:r>
                <a:endParaRPr lang="en-US" sz="1600" dirty="0" smtClean="0"/>
              </a:p>
              <a:p>
                <a:r>
                  <a:rPr lang="en-US" sz="1600" dirty="0" smtClean="0"/>
                  <a:t>To </a:t>
                </a:r>
                <a:r>
                  <a:rPr lang="en-US" sz="1600" dirty="0"/>
                  <a:t>do this</a:t>
                </a:r>
                <a:r>
                  <a:rPr lang="en-US" sz="1600" dirty="0" smtClean="0"/>
                  <a:t>, test statistics are ranked (from biggest to smallest) and a running sum is computed.</a:t>
                </a:r>
                <a:r>
                  <a:rPr lang="en-US" sz="1400" dirty="0" smtClean="0"/>
                  <a:t> </a:t>
                </a:r>
              </a:p>
              <a:p>
                <a:pPr lvl="1"/>
                <a:r>
                  <a:rPr lang="en-US" sz="1400" dirty="0" smtClean="0"/>
                  <a:t>Let N= #genes in the array, G= #genes in the gene set.</a:t>
                </a:r>
              </a:p>
              <a:p>
                <a:pPr lvl="1"/>
                <a:r>
                  <a:rPr lang="en-US" sz="1400" dirty="0" smtClean="0"/>
                  <a:t>If a gene belongs to the gene set a quantity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400" dirty="0" smtClean="0"/>
                  <a:t> is added </a:t>
                </a:r>
              </a:p>
              <a:p>
                <a:pPr lvl="1"/>
                <a:r>
                  <a:rPr lang="en-US" sz="1400" dirty="0" smtClean="0"/>
                  <a:t>If a gene does not belong to gene set a quantity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s-ES" sz="14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s-ES" sz="14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  <m:r>
                      <a:rPr lang="es-ES" sz="14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400" dirty="0" smtClean="0"/>
                  <a:t>is subtracted</a:t>
                </a:r>
              </a:p>
              <a:p>
                <a:pPr lvl="1"/>
                <a:r>
                  <a:rPr lang="en-US" sz="1400" dirty="0" smtClean="0"/>
                  <a:t>If there is no concentration of genes belonging to the gene set (this appear at random) the random sum behaves as a random walk</a:t>
                </a:r>
              </a:p>
              <a:p>
                <a:pPr lvl="1"/>
                <a:r>
                  <a:rPr lang="en-US" sz="1400" dirty="0" smtClean="0"/>
                  <a:t>If, instead, genes in the gene set tend to be more abundant in the top part of the list the running sum will tend to increase deviating from the random walk distribution.</a:t>
                </a:r>
              </a:p>
              <a:p>
                <a:r>
                  <a:rPr lang="en-US" sz="1600" dirty="0" smtClean="0"/>
                  <a:t>The distribution of the running sum is compared with that of the random walk using a </a:t>
                </a:r>
                <a:r>
                  <a:rPr lang="en-US" sz="1600" dirty="0"/>
                  <a:t>Kolmogorov-Smirnov test (K-S test) </a:t>
                </a:r>
                <a:r>
                  <a:rPr lang="en-US" sz="1600" dirty="0" smtClean="0"/>
                  <a:t>statistic</a:t>
                </a:r>
              </a:p>
              <a:p>
                <a:r>
                  <a:rPr lang="en-US" sz="1600" dirty="0" smtClean="0"/>
                  <a:t>P-values are computed based on a randomization.</a:t>
                </a:r>
                <a:endParaRPr lang="ca-ES" sz="1600" dirty="0"/>
              </a:p>
            </p:txBody>
          </p:sp>
        </mc:Choice>
        <mc:Fallback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371600"/>
                <a:ext cx="7620000" cy="4876799"/>
              </a:xfrm>
              <a:blipFill rotWithShape="1">
                <a:blip r:embed="rId2" cstate="print"/>
                <a:stretch>
                  <a:fillRect l="-240" t="-375" r="-4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07583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GSEA </a:t>
            </a:r>
            <a:r>
              <a:rPr lang="es-ES" dirty="0" err="1" smtClean="0"/>
              <a:t>method</a:t>
            </a:r>
            <a:endParaRPr lang="ca-E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89" y="1640233"/>
            <a:ext cx="6913224" cy="386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479" y="2731458"/>
            <a:ext cx="13525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9" y="1447800"/>
            <a:ext cx="12382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4" y="4243717"/>
            <a:ext cx="12573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79998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763000" cy="63976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Recipe for </a:t>
            </a:r>
            <a:r>
              <a:rPr lang="en-US" altLang="ko-KR" dirty="0" smtClean="0">
                <a:solidFill>
                  <a:srgbClr val="3366FF"/>
                </a:solidFill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ranked</a:t>
            </a:r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 list enrichment test</a:t>
            </a:r>
          </a:p>
        </p:txBody>
      </p:sp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Step 1:</a:t>
            </a:r>
            <a:r>
              <a:rPr lang="en-US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 Rank ALL your </a:t>
            </a:r>
            <a:r>
              <a:rPr lang="en-US" dirty="0" smtClean="0">
                <a:solidFill>
                  <a:srgbClr val="3366FF"/>
                </a:solidFill>
                <a:latin typeface="Calibri" pitchFamily="-109" charset="0"/>
                <a:ea typeface="ＭＳ Ｐゴシック" pitchFamily="-109" charset="-128"/>
              </a:rPr>
              <a:t>genes,</a:t>
            </a:r>
            <a:endParaRPr lang="en-US" dirty="0" smtClean="0">
              <a:solidFill>
                <a:srgbClr val="FF0000"/>
              </a:solidFill>
              <a:latin typeface="Calibri" pitchFamily="-109" charset="0"/>
              <a:ea typeface="ＭＳ Ｐゴシック" pitchFamily="-109" charset="-128"/>
            </a:endParaRP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2: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Select gene sets to test for enrichment,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3: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Run enrichment tests and correct for multiple testing, if necessary,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4: 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Interpret your enrichments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5: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Publish!  ;)</a:t>
            </a:r>
          </a:p>
          <a:p>
            <a:pPr lvl="1">
              <a:buNone/>
            </a:pPr>
            <a:endParaRPr lang="en-US" dirty="0" smtClean="0">
              <a:latin typeface="Calibri" pitchFamily="-109" charset="0"/>
              <a:ea typeface="ＭＳ Ｐゴシック" pitchFamily="-109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87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GSEA </a:t>
            </a:r>
            <a:r>
              <a:rPr lang="es-ES" dirty="0" err="1" smtClean="0"/>
              <a:t>variants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GSEA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free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criticisms</a:t>
            </a:r>
            <a:endParaRPr lang="es-ES" dirty="0" smtClean="0"/>
          </a:p>
          <a:p>
            <a:pPr lvl="1"/>
            <a:r>
              <a:rPr lang="es-ES" dirty="0" smtClean="0"/>
              <a:t>Use of KS test</a:t>
            </a:r>
          </a:p>
          <a:p>
            <a:pPr lvl="1"/>
            <a:r>
              <a:rPr lang="es-ES" dirty="0" err="1" smtClean="0"/>
              <a:t>Null</a:t>
            </a:r>
            <a:r>
              <a:rPr lang="es-ES" dirty="0" smtClean="0"/>
              <a:t> </a:t>
            </a:r>
            <a:r>
              <a:rPr lang="es-ES" dirty="0" err="1" smtClean="0"/>
              <a:t>hypothesis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clear</a:t>
            </a:r>
            <a:endParaRPr lang="es-ES" dirty="0" smtClean="0"/>
          </a:p>
          <a:p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s-ES" dirty="0" err="1" smtClean="0"/>
              <a:t>alternative</a:t>
            </a:r>
            <a:r>
              <a:rPr lang="es-ES" dirty="0" smtClean="0"/>
              <a:t> </a:t>
            </a:r>
            <a:r>
              <a:rPr lang="es-ES" dirty="0" err="1" smtClean="0"/>
              <a:t>available</a:t>
            </a:r>
            <a:endParaRPr lang="es-ES" dirty="0" smtClean="0"/>
          </a:p>
          <a:p>
            <a:pPr lvl="1"/>
            <a:r>
              <a:rPr lang="es-ES" dirty="0" err="1" smtClean="0"/>
              <a:t>Efron’s</a:t>
            </a:r>
            <a:r>
              <a:rPr lang="es-ES" dirty="0" smtClean="0"/>
              <a:t> GSA</a:t>
            </a:r>
          </a:p>
          <a:p>
            <a:pPr lvl="1"/>
            <a:r>
              <a:rPr lang="es-ES" dirty="0" err="1" smtClean="0"/>
              <a:t>Limma’s</a:t>
            </a:r>
            <a:r>
              <a:rPr lang="es-ES" dirty="0" smtClean="0"/>
              <a:t> ROAST</a:t>
            </a:r>
          </a:p>
          <a:p>
            <a:pPr lvl="1"/>
            <a:r>
              <a:rPr lang="es-ES" dirty="0" err="1" smtClean="0"/>
              <a:t>Irizarry’s</a:t>
            </a:r>
            <a:r>
              <a:rPr lang="es-ES" dirty="0" smtClean="0"/>
              <a:t> simple GSA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Wilcoxon</a:t>
            </a:r>
            <a:r>
              <a:rPr lang="es-ES" dirty="0" smtClean="0"/>
              <a:t>…</a:t>
            </a:r>
            <a:endParaRPr lang="ca-ES" dirty="0"/>
          </a:p>
        </p:txBody>
      </p:sp>
    </p:spTree>
    <p:extLst>
      <p:ext uri="{BB962C8B-B14F-4D97-AF65-F5344CB8AC3E}">
        <p14:creationId xmlns="" xmlns:p14="http://schemas.microsoft.com/office/powerpoint/2010/main" val="189590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6821"/>
            <a:ext cx="8229600" cy="1143000"/>
          </a:xfrm>
        </p:spPr>
        <p:txBody>
          <a:bodyPr/>
          <a:lstStyle/>
          <a:p>
            <a:r>
              <a:rPr lang="en-US" dirty="0" smtClean="0"/>
              <a:t>Multiple test corrections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865488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 to win the P-value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lottery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8852" name="Line 6"/>
          <p:cNvSpPr>
            <a:spLocks noChangeShapeType="1"/>
          </p:cNvSpPr>
          <p:nvPr/>
        </p:nvSpPr>
        <p:spPr bwMode="auto">
          <a:xfrm>
            <a:off x="1828800" y="4343400"/>
            <a:ext cx="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3" name="Line 7"/>
          <p:cNvSpPr>
            <a:spLocks noChangeShapeType="1"/>
          </p:cNvSpPr>
          <p:nvPr/>
        </p:nvSpPr>
        <p:spPr bwMode="auto">
          <a:xfrm>
            <a:off x="1828800" y="5715000"/>
            <a:ext cx="914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4" name="Line 8"/>
          <p:cNvSpPr>
            <a:spLocks noChangeShapeType="1"/>
          </p:cNvSpPr>
          <p:nvPr/>
        </p:nvSpPr>
        <p:spPr bwMode="auto">
          <a:xfrm>
            <a:off x="2743200" y="5715000"/>
            <a:ext cx="1219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5" name="Line 9"/>
          <p:cNvSpPr>
            <a:spLocks noChangeShapeType="1"/>
          </p:cNvSpPr>
          <p:nvPr/>
        </p:nvSpPr>
        <p:spPr bwMode="auto">
          <a:xfrm flipV="1">
            <a:off x="3962400" y="4343400"/>
            <a:ext cx="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6" name="Oval 10"/>
          <p:cNvSpPr>
            <a:spLocks noChangeArrowheads="1"/>
          </p:cNvSpPr>
          <p:nvPr/>
        </p:nvSpPr>
        <p:spPr bwMode="auto">
          <a:xfrm>
            <a:off x="19050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7" name="Oval 11"/>
          <p:cNvSpPr>
            <a:spLocks noChangeArrowheads="1"/>
          </p:cNvSpPr>
          <p:nvPr/>
        </p:nvSpPr>
        <p:spPr bwMode="auto">
          <a:xfrm>
            <a:off x="2286000" y="47244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8" name="Oval 12"/>
          <p:cNvSpPr>
            <a:spLocks noChangeArrowheads="1"/>
          </p:cNvSpPr>
          <p:nvPr/>
        </p:nvSpPr>
        <p:spPr bwMode="auto">
          <a:xfrm>
            <a:off x="2895600" y="5181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9" name="Oval 13"/>
          <p:cNvSpPr>
            <a:spLocks noChangeArrowheads="1"/>
          </p:cNvSpPr>
          <p:nvPr/>
        </p:nvSpPr>
        <p:spPr bwMode="auto">
          <a:xfrm>
            <a:off x="3352800" y="51054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0" name="Oval 14"/>
          <p:cNvSpPr>
            <a:spLocks noChangeArrowheads="1"/>
          </p:cNvSpPr>
          <p:nvPr/>
        </p:nvSpPr>
        <p:spPr bwMode="auto">
          <a:xfrm>
            <a:off x="2438400" y="5181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1" name="Oval 15"/>
          <p:cNvSpPr>
            <a:spLocks noChangeArrowheads="1"/>
          </p:cNvSpPr>
          <p:nvPr/>
        </p:nvSpPr>
        <p:spPr bwMode="auto">
          <a:xfrm>
            <a:off x="31242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2" name="Oval 16"/>
          <p:cNvSpPr>
            <a:spLocks noChangeArrowheads="1"/>
          </p:cNvSpPr>
          <p:nvPr/>
        </p:nvSpPr>
        <p:spPr bwMode="auto">
          <a:xfrm>
            <a:off x="1981200" y="4953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3" name="Oval 17"/>
          <p:cNvSpPr>
            <a:spLocks noChangeArrowheads="1"/>
          </p:cNvSpPr>
          <p:nvPr/>
        </p:nvSpPr>
        <p:spPr bwMode="auto">
          <a:xfrm>
            <a:off x="22098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4" name="Oval 18"/>
          <p:cNvSpPr>
            <a:spLocks noChangeArrowheads="1"/>
          </p:cNvSpPr>
          <p:nvPr/>
        </p:nvSpPr>
        <p:spPr bwMode="auto">
          <a:xfrm>
            <a:off x="3429000" y="46482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5" name="Oval 19"/>
          <p:cNvSpPr>
            <a:spLocks noChangeArrowheads="1"/>
          </p:cNvSpPr>
          <p:nvPr/>
        </p:nvSpPr>
        <p:spPr bwMode="auto">
          <a:xfrm>
            <a:off x="2590800" y="47244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6" name="Oval 20"/>
          <p:cNvSpPr>
            <a:spLocks noChangeArrowheads="1"/>
          </p:cNvSpPr>
          <p:nvPr/>
        </p:nvSpPr>
        <p:spPr bwMode="auto">
          <a:xfrm>
            <a:off x="2895600" y="44958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7" name="Oval 21"/>
          <p:cNvSpPr>
            <a:spLocks noChangeArrowheads="1"/>
          </p:cNvSpPr>
          <p:nvPr/>
        </p:nvSpPr>
        <p:spPr bwMode="auto">
          <a:xfrm>
            <a:off x="1981200" y="45720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8" name="Oval 22"/>
          <p:cNvSpPr>
            <a:spLocks noChangeArrowheads="1"/>
          </p:cNvSpPr>
          <p:nvPr/>
        </p:nvSpPr>
        <p:spPr bwMode="auto">
          <a:xfrm>
            <a:off x="2286000" y="50292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9" name="Oval 23"/>
          <p:cNvSpPr>
            <a:spLocks noChangeArrowheads="1"/>
          </p:cNvSpPr>
          <p:nvPr/>
        </p:nvSpPr>
        <p:spPr bwMode="auto">
          <a:xfrm>
            <a:off x="27432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0" name="Oval 24"/>
          <p:cNvSpPr>
            <a:spLocks noChangeArrowheads="1"/>
          </p:cNvSpPr>
          <p:nvPr/>
        </p:nvSpPr>
        <p:spPr bwMode="auto">
          <a:xfrm>
            <a:off x="2514600" y="4419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1" name="Oval 25"/>
          <p:cNvSpPr>
            <a:spLocks noChangeArrowheads="1"/>
          </p:cNvSpPr>
          <p:nvPr/>
        </p:nvSpPr>
        <p:spPr bwMode="auto">
          <a:xfrm>
            <a:off x="2667000" y="4953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2" name="Oval 26"/>
          <p:cNvSpPr>
            <a:spLocks noChangeArrowheads="1"/>
          </p:cNvSpPr>
          <p:nvPr/>
        </p:nvSpPr>
        <p:spPr bwMode="auto">
          <a:xfrm>
            <a:off x="3200400" y="44958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3" name="Oval 27"/>
          <p:cNvSpPr>
            <a:spLocks noChangeArrowheads="1"/>
          </p:cNvSpPr>
          <p:nvPr/>
        </p:nvSpPr>
        <p:spPr bwMode="auto">
          <a:xfrm>
            <a:off x="2209800" y="4419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4" name="Oval 28"/>
          <p:cNvSpPr>
            <a:spLocks noChangeArrowheads="1"/>
          </p:cNvSpPr>
          <p:nvPr/>
        </p:nvSpPr>
        <p:spPr bwMode="auto">
          <a:xfrm>
            <a:off x="3048000" y="4953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5" name="Oval 29"/>
          <p:cNvSpPr>
            <a:spLocks noChangeArrowheads="1"/>
          </p:cNvSpPr>
          <p:nvPr/>
        </p:nvSpPr>
        <p:spPr bwMode="auto">
          <a:xfrm>
            <a:off x="3200400" y="4800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6" name="Text Box 30"/>
          <p:cNvSpPr txBox="1">
            <a:spLocks noChangeArrowheads="1"/>
          </p:cNvSpPr>
          <p:nvPr/>
        </p:nvSpPr>
        <p:spPr bwMode="auto">
          <a:xfrm>
            <a:off x="4266129" y="4495799"/>
            <a:ext cx="324909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+mn-lt"/>
              </a:rPr>
              <a:t>Background population:</a:t>
            </a:r>
          </a:p>
          <a:p>
            <a:pPr algn="l"/>
            <a:r>
              <a:rPr lang="en-US" dirty="0">
                <a:latin typeface="+mn-lt"/>
              </a:rPr>
              <a:t>500 black genes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, </a:t>
            </a:r>
            <a:endParaRPr lang="en-US" dirty="0" smtClean="0">
              <a:solidFill>
                <a:schemeClr val="accent2"/>
              </a:solidFill>
              <a:latin typeface="+mn-lt"/>
            </a:endParaRPr>
          </a:p>
          <a:p>
            <a:pPr algn="l"/>
            <a:r>
              <a:rPr lang="en-US" dirty="0" smtClean="0">
                <a:solidFill>
                  <a:srgbClr val="FF0000"/>
                </a:solidFill>
                <a:latin typeface="+mn-lt"/>
              </a:rPr>
              <a:t>4500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red genes</a:t>
            </a:r>
          </a:p>
        </p:txBody>
      </p:sp>
      <p:sp>
        <p:nvSpPr>
          <p:cNvPr id="78877" name="Oval 31"/>
          <p:cNvSpPr>
            <a:spLocks noChangeArrowheads="1"/>
          </p:cNvSpPr>
          <p:nvPr/>
        </p:nvSpPr>
        <p:spPr bwMode="auto">
          <a:xfrm>
            <a:off x="533400" y="3357563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8" name="Oval 32"/>
          <p:cNvSpPr>
            <a:spLocks noChangeArrowheads="1"/>
          </p:cNvSpPr>
          <p:nvPr/>
        </p:nvSpPr>
        <p:spPr bwMode="auto">
          <a:xfrm>
            <a:off x="533400" y="30527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9" name="Oval 33"/>
          <p:cNvSpPr>
            <a:spLocks noChangeArrowheads="1"/>
          </p:cNvSpPr>
          <p:nvPr/>
        </p:nvSpPr>
        <p:spPr bwMode="auto">
          <a:xfrm>
            <a:off x="533400" y="27479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80" name="Oval 34"/>
          <p:cNvSpPr>
            <a:spLocks noChangeArrowheads="1"/>
          </p:cNvSpPr>
          <p:nvPr/>
        </p:nvSpPr>
        <p:spPr bwMode="auto">
          <a:xfrm>
            <a:off x="533400" y="21383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81" name="Oval 35"/>
          <p:cNvSpPr>
            <a:spLocks noChangeArrowheads="1"/>
          </p:cNvSpPr>
          <p:nvPr/>
        </p:nvSpPr>
        <p:spPr bwMode="auto">
          <a:xfrm>
            <a:off x="533400" y="24431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42975" y="2138363"/>
            <a:ext cx="228600" cy="1447800"/>
            <a:chOff x="567" y="1347"/>
            <a:chExt cx="144" cy="912"/>
          </a:xfrm>
        </p:grpSpPr>
        <p:sp>
          <p:nvSpPr>
            <p:cNvPr id="78912" name="Oval 36"/>
            <p:cNvSpPr>
              <a:spLocks noChangeArrowheads="1"/>
            </p:cNvSpPr>
            <p:nvPr/>
          </p:nvSpPr>
          <p:spPr bwMode="auto">
            <a:xfrm>
              <a:off x="567" y="2115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3" name="Oval 37"/>
            <p:cNvSpPr>
              <a:spLocks noChangeArrowheads="1"/>
            </p:cNvSpPr>
            <p:nvPr/>
          </p:nvSpPr>
          <p:spPr bwMode="auto">
            <a:xfrm>
              <a:off x="567" y="1923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4" name="Oval 38"/>
            <p:cNvSpPr>
              <a:spLocks noChangeArrowheads="1"/>
            </p:cNvSpPr>
            <p:nvPr/>
          </p:nvSpPr>
          <p:spPr bwMode="auto">
            <a:xfrm>
              <a:off x="567" y="1731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5" name="Oval 39"/>
            <p:cNvSpPr>
              <a:spLocks noChangeArrowheads="1"/>
            </p:cNvSpPr>
            <p:nvPr/>
          </p:nvSpPr>
          <p:spPr bwMode="auto">
            <a:xfrm>
              <a:off x="567" y="1347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6" name="Oval 40"/>
            <p:cNvSpPr>
              <a:spLocks noChangeArrowheads="1"/>
            </p:cNvSpPr>
            <p:nvPr/>
          </p:nvSpPr>
          <p:spPr bwMode="auto">
            <a:xfrm>
              <a:off x="567" y="1539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1338263" y="2138363"/>
            <a:ext cx="228600" cy="1447800"/>
            <a:chOff x="843" y="1347"/>
            <a:chExt cx="144" cy="912"/>
          </a:xfrm>
        </p:grpSpPr>
        <p:sp>
          <p:nvSpPr>
            <p:cNvPr id="78907" name="Oval 41"/>
            <p:cNvSpPr>
              <a:spLocks noChangeArrowheads="1"/>
            </p:cNvSpPr>
            <p:nvPr/>
          </p:nvSpPr>
          <p:spPr bwMode="auto">
            <a:xfrm>
              <a:off x="843" y="2115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8" name="Oval 42"/>
            <p:cNvSpPr>
              <a:spLocks noChangeArrowheads="1"/>
            </p:cNvSpPr>
            <p:nvPr/>
          </p:nvSpPr>
          <p:spPr bwMode="auto">
            <a:xfrm>
              <a:off x="843" y="1923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9" name="Oval 43"/>
            <p:cNvSpPr>
              <a:spLocks noChangeArrowheads="1"/>
            </p:cNvSpPr>
            <p:nvPr/>
          </p:nvSpPr>
          <p:spPr bwMode="auto">
            <a:xfrm>
              <a:off x="843" y="1731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0" name="Oval 44"/>
            <p:cNvSpPr>
              <a:spLocks noChangeArrowheads="1"/>
            </p:cNvSpPr>
            <p:nvPr/>
          </p:nvSpPr>
          <p:spPr bwMode="auto">
            <a:xfrm>
              <a:off x="843" y="1347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1" name="Oval 45"/>
            <p:cNvSpPr>
              <a:spLocks noChangeArrowheads="1"/>
            </p:cNvSpPr>
            <p:nvPr/>
          </p:nvSpPr>
          <p:spPr bwMode="auto">
            <a:xfrm>
              <a:off x="843" y="1539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1762125" y="2138363"/>
            <a:ext cx="228600" cy="1447800"/>
            <a:chOff x="1110" y="1359"/>
            <a:chExt cx="144" cy="912"/>
          </a:xfrm>
        </p:grpSpPr>
        <p:sp>
          <p:nvSpPr>
            <p:cNvPr id="78902" name="Oval 46"/>
            <p:cNvSpPr>
              <a:spLocks noChangeArrowheads="1"/>
            </p:cNvSpPr>
            <p:nvPr/>
          </p:nvSpPr>
          <p:spPr bwMode="auto">
            <a:xfrm>
              <a:off x="1110" y="2127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3" name="Oval 47"/>
            <p:cNvSpPr>
              <a:spLocks noChangeArrowheads="1"/>
            </p:cNvSpPr>
            <p:nvPr/>
          </p:nvSpPr>
          <p:spPr bwMode="auto">
            <a:xfrm>
              <a:off x="1110" y="1935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4" name="Oval 48"/>
            <p:cNvSpPr>
              <a:spLocks noChangeArrowheads="1"/>
            </p:cNvSpPr>
            <p:nvPr/>
          </p:nvSpPr>
          <p:spPr bwMode="auto">
            <a:xfrm>
              <a:off x="1110" y="1743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5" name="Oval 49"/>
            <p:cNvSpPr>
              <a:spLocks noChangeArrowheads="1"/>
            </p:cNvSpPr>
            <p:nvPr/>
          </p:nvSpPr>
          <p:spPr bwMode="auto">
            <a:xfrm>
              <a:off x="1110" y="1359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6" name="Oval 50"/>
            <p:cNvSpPr>
              <a:spLocks noChangeArrowheads="1"/>
            </p:cNvSpPr>
            <p:nvPr/>
          </p:nvSpPr>
          <p:spPr bwMode="auto">
            <a:xfrm>
              <a:off x="1110" y="1551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sp>
        <p:nvSpPr>
          <p:cNvPr id="78885" name="Text Box 55"/>
          <p:cNvSpPr txBox="1">
            <a:spLocks noChangeArrowheads="1"/>
          </p:cNvSpPr>
          <p:nvPr/>
        </p:nvSpPr>
        <p:spPr bwMode="auto">
          <a:xfrm>
            <a:off x="660390" y="1625600"/>
            <a:ext cx="17748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  <a:latin typeface="+mn-lt"/>
              </a:rPr>
              <a:t>Random draws</a:t>
            </a:r>
          </a:p>
        </p:txBody>
      </p: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2184400" y="2155825"/>
            <a:ext cx="228600" cy="1447800"/>
            <a:chOff x="1376" y="1358"/>
            <a:chExt cx="144" cy="912"/>
          </a:xfrm>
        </p:grpSpPr>
        <p:sp>
          <p:nvSpPr>
            <p:cNvPr id="78897" name="Oval 58"/>
            <p:cNvSpPr>
              <a:spLocks noChangeArrowheads="1"/>
            </p:cNvSpPr>
            <p:nvPr/>
          </p:nvSpPr>
          <p:spPr bwMode="auto">
            <a:xfrm>
              <a:off x="1376" y="2126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8" name="Oval 59"/>
            <p:cNvSpPr>
              <a:spLocks noChangeArrowheads="1"/>
            </p:cNvSpPr>
            <p:nvPr/>
          </p:nvSpPr>
          <p:spPr bwMode="auto">
            <a:xfrm>
              <a:off x="1376" y="1934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9" name="Oval 60"/>
            <p:cNvSpPr>
              <a:spLocks noChangeArrowheads="1"/>
            </p:cNvSpPr>
            <p:nvPr/>
          </p:nvSpPr>
          <p:spPr bwMode="auto">
            <a:xfrm>
              <a:off x="1376" y="1742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0" name="Oval 61"/>
            <p:cNvSpPr>
              <a:spLocks noChangeArrowheads="1"/>
            </p:cNvSpPr>
            <p:nvPr/>
          </p:nvSpPr>
          <p:spPr bwMode="auto">
            <a:xfrm>
              <a:off x="1376" y="135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1" name="Oval 62"/>
            <p:cNvSpPr>
              <a:spLocks noChangeArrowheads="1"/>
            </p:cNvSpPr>
            <p:nvPr/>
          </p:nvSpPr>
          <p:spPr bwMode="auto">
            <a:xfrm>
              <a:off x="1376" y="155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sp>
        <p:nvSpPr>
          <p:cNvPr id="78887" name="Text Box 64"/>
          <p:cNvSpPr txBox="1">
            <a:spLocks noChangeArrowheads="1"/>
          </p:cNvSpPr>
          <p:nvPr/>
        </p:nvSpPr>
        <p:spPr bwMode="auto">
          <a:xfrm>
            <a:off x="2695575" y="25971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46145" name="Text Box 65"/>
          <p:cNvSpPr txBox="1">
            <a:spLocks noChangeArrowheads="1"/>
          </p:cNvSpPr>
          <p:nvPr/>
        </p:nvSpPr>
        <p:spPr bwMode="auto">
          <a:xfrm>
            <a:off x="2895600" y="2083990"/>
            <a:ext cx="19021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+mn-lt"/>
              </a:rPr>
              <a:t>… 7,834 </a:t>
            </a:r>
            <a:endParaRPr lang="en-US" dirty="0" smtClean="0">
              <a:solidFill>
                <a:schemeClr val="accent2"/>
              </a:solidFill>
              <a:latin typeface="+mn-lt"/>
            </a:endParaRPr>
          </a:p>
          <a:p>
            <a:pPr algn="l"/>
            <a:r>
              <a:rPr lang="en-US" dirty="0" smtClean="0">
                <a:solidFill>
                  <a:schemeClr val="accent2"/>
                </a:solidFill>
                <a:latin typeface="+mn-lt"/>
              </a:rPr>
              <a:t>draws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later …</a:t>
            </a:r>
          </a:p>
        </p:txBody>
      </p:sp>
      <p:grpSp>
        <p:nvGrpSpPr>
          <p:cNvPr id="6" name="Group 72"/>
          <p:cNvGrpSpPr>
            <a:grpSpLocks/>
          </p:cNvGrpSpPr>
          <p:nvPr/>
        </p:nvGrpSpPr>
        <p:grpSpPr bwMode="auto">
          <a:xfrm>
            <a:off x="5368925" y="2190750"/>
            <a:ext cx="228600" cy="1447800"/>
            <a:chOff x="3382" y="1380"/>
            <a:chExt cx="144" cy="912"/>
          </a:xfrm>
        </p:grpSpPr>
        <p:sp>
          <p:nvSpPr>
            <p:cNvPr id="78892" name="Oval 67"/>
            <p:cNvSpPr>
              <a:spLocks noChangeArrowheads="1"/>
            </p:cNvSpPr>
            <p:nvPr/>
          </p:nvSpPr>
          <p:spPr bwMode="auto">
            <a:xfrm>
              <a:off x="3382" y="214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3" name="Oval 68"/>
            <p:cNvSpPr>
              <a:spLocks noChangeArrowheads="1"/>
            </p:cNvSpPr>
            <p:nvPr/>
          </p:nvSpPr>
          <p:spPr bwMode="auto">
            <a:xfrm>
              <a:off x="3382" y="195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4" name="Oval 69"/>
            <p:cNvSpPr>
              <a:spLocks noChangeArrowheads="1"/>
            </p:cNvSpPr>
            <p:nvPr/>
          </p:nvSpPr>
          <p:spPr bwMode="auto">
            <a:xfrm>
              <a:off x="3382" y="176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5" name="Oval 70"/>
            <p:cNvSpPr>
              <a:spLocks noChangeArrowheads="1"/>
            </p:cNvSpPr>
            <p:nvPr/>
          </p:nvSpPr>
          <p:spPr bwMode="auto">
            <a:xfrm>
              <a:off x="3382" y="13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6" name="Oval 71"/>
            <p:cNvSpPr>
              <a:spLocks noChangeArrowheads="1"/>
            </p:cNvSpPr>
            <p:nvPr/>
          </p:nvSpPr>
          <p:spPr bwMode="auto">
            <a:xfrm>
              <a:off x="3382" y="1572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sp>
        <p:nvSpPr>
          <p:cNvPr id="46154" name="AutoShape 74"/>
          <p:cNvSpPr>
            <a:spLocks noChangeArrowheads="1"/>
          </p:cNvSpPr>
          <p:nvPr/>
        </p:nvSpPr>
        <p:spPr bwMode="auto">
          <a:xfrm rot="16200000">
            <a:off x="559634" y="4077665"/>
            <a:ext cx="1371598" cy="854075"/>
          </a:xfrm>
          <a:custGeom>
            <a:avLst/>
            <a:gdLst>
              <a:gd name="T0" fmla="*/ 70970178 w 21600"/>
              <a:gd name="T1" fmla="*/ 0 h 21600"/>
              <a:gd name="T2" fmla="*/ 70970178 w 21600"/>
              <a:gd name="T3" fmla="*/ 66727229 h 21600"/>
              <a:gd name="T4" fmla="*/ 15187786 w 21600"/>
              <a:gd name="T5" fmla="*/ 118548150 h 21600"/>
              <a:gd name="T6" fmla="*/ 101345750 w 21600"/>
              <a:gd name="T7" fmla="*/ 33363651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46155" name="Text Box 75"/>
          <p:cNvSpPr txBox="1">
            <a:spLocks noChangeArrowheads="1"/>
          </p:cNvSpPr>
          <p:nvPr/>
        </p:nvSpPr>
        <p:spPr bwMode="auto">
          <a:xfrm>
            <a:off x="6038850" y="2205038"/>
            <a:ext cx="29527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i="1" dirty="0">
                <a:latin typeface="+mn-lt"/>
              </a:rPr>
              <a:t>Expect a random draw with observed enrichment once every </a:t>
            </a:r>
            <a:r>
              <a:rPr lang="en-US" sz="2000" i="1" dirty="0" smtClean="0">
                <a:latin typeface="+mn-lt"/>
              </a:rPr>
              <a:t>: “1 </a:t>
            </a:r>
            <a:r>
              <a:rPr lang="en-US" sz="2000" i="1" dirty="0">
                <a:latin typeface="+mn-lt"/>
              </a:rPr>
              <a:t>/ P-value </a:t>
            </a:r>
            <a:r>
              <a:rPr lang="en-US" sz="2000" i="1" dirty="0" smtClean="0">
                <a:latin typeface="+mn-lt"/>
              </a:rPr>
              <a:t>“ draws</a:t>
            </a:r>
            <a:endParaRPr lang="en-US" sz="2000" i="1" dirty="0">
              <a:latin typeface="+mn-lt"/>
            </a:endParaRPr>
          </a:p>
        </p:txBody>
      </p:sp>
      <p:sp>
        <p:nvSpPr>
          <p:cNvPr id="7" name="6 Flecha derecha"/>
          <p:cNvSpPr/>
          <p:nvPr/>
        </p:nvSpPr>
        <p:spPr>
          <a:xfrm>
            <a:off x="2971800" y="3105150"/>
            <a:ext cx="1905000" cy="61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="" xmlns:p14="http://schemas.microsoft.com/office/powerpoint/2010/main" val="27518850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45" grpId="0"/>
      <p:bldP spid="46154" grpId="0" animBg="1"/>
      <p:bldP spid="4615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686800" cy="639762"/>
          </a:xfrm>
          <a:ln/>
        </p:spPr>
        <p:txBody>
          <a:bodyPr rIns="116994">
            <a:noAutofit/>
          </a:bodyPr>
          <a:lstStyle/>
          <a:p>
            <a:pPr marL="40182"/>
            <a:r>
              <a:rPr lang="en-US" dirty="0"/>
              <a:t>Simple P-value correction: </a:t>
            </a:r>
            <a:r>
              <a:rPr lang="en-US" i="1" dirty="0" err="1"/>
              <a:t>Bonferroni</a:t>
            </a:r>
            <a:endParaRPr lang="en-US" i="1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16994"/>
          <a:lstStyle/>
          <a:p>
            <a:pPr marL="382847" indent="-342665">
              <a:buNone/>
            </a:pPr>
            <a:r>
              <a:rPr lang="en-US" sz="2400" dirty="0"/>
              <a:t>If </a:t>
            </a:r>
            <a:r>
              <a:rPr lang="en-US" sz="2400" i="1" dirty="0">
                <a:solidFill>
                  <a:srgbClr val="3333CC"/>
                </a:solidFill>
              </a:rPr>
              <a:t>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3333CC"/>
                </a:solidFill>
              </a:rPr>
              <a:t>= # of annotations tested</a:t>
            </a:r>
            <a:r>
              <a:rPr lang="en-US" sz="2400" dirty="0"/>
              <a:t>:</a:t>
            </a:r>
          </a:p>
          <a:p>
            <a:pPr marL="382847" indent="-342665">
              <a:buNone/>
            </a:pPr>
            <a:endParaRPr lang="en-US" sz="2400" dirty="0"/>
          </a:p>
          <a:p>
            <a:pPr marL="382847" indent="-342665">
              <a:buNone/>
            </a:pPr>
            <a:r>
              <a:rPr lang="en-US" sz="3100" dirty="0">
                <a:solidFill>
                  <a:srgbClr val="3333CC"/>
                </a:solidFill>
              </a:rPr>
              <a:t>Corrected P-value = </a:t>
            </a:r>
            <a:r>
              <a:rPr lang="en-US" sz="3100" i="1" dirty="0">
                <a:solidFill>
                  <a:srgbClr val="3333CC"/>
                </a:solidFill>
              </a:rPr>
              <a:t>M</a:t>
            </a:r>
            <a:r>
              <a:rPr lang="en-US" sz="3100" dirty="0">
                <a:solidFill>
                  <a:srgbClr val="3333CC"/>
                </a:solidFill>
              </a:rPr>
              <a:t> </a:t>
            </a:r>
            <a:r>
              <a:rPr lang="en-US" sz="3100" dirty="0" err="1">
                <a:solidFill>
                  <a:srgbClr val="3333CC"/>
                </a:solidFill>
              </a:rPr>
              <a:t>x</a:t>
            </a:r>
            <a:r>
              <a:rPr lang="en-US" sz="3100" dirty="0">
                <a:solidFill>
                  <a:srgbClr val="3333CC"/>
                </a:solidFill>
              </a:rPr>
              <a:t> original P-value</a:t>
            </a:r>
          </a:p>
          <a:p>
            <a:pPr marL="783552" lvl="1" indent="-285740">
              <a:buNone/>
            </a:pPr>
            <a:r>
              <a:rPr lang="en-US" dirty="0"/>
              <a:t>   </a:t>
            </a:r>
          </a:p>
        </p:txBody>
      </p:sp>
      <p:sp>
        <p:nvSpPr>
          <p:cNvPr id="2052" name="Rectangle 4"/>
          <p:cNvSpPr>
            <a:spLocks/>
          </p:cNvSpPr>
          <p:nvPr/>
        </p:nvSpPr>
        <p:spPr bwMode="auto">
          <a:xfrm>
            <a:off x="304800" y="4625578"/>
            <a:ext cx="8686800" cy="120550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40638" bIns="0">
            <a:prstTxWarp prst="textNoShape">
              <a:avLst/>
            </a:prstTxWarp>
          </a:bodyPr>
          <a:lstStyle/>
          <a:p>
            <a:pPr marL="40182" algn="l"/>
            <a:r>
              <a:rPr lang="en-US" sz="2000" b="0" dirty="0">
                <a:latin typeface="+mn-lt"/>
                <a:ea typeface="Arial" pitchFamily="-108" charset="0"/>
                <a:cs typeface="Arial" pitchFamily="-108" charset="0"/>
              </a:rPr>
              <a:t>Corrected P-value is greater than or equal to the probability that</a:t>
            </a:r>
            <a:r>
              <a:rPr lang="en-US" sz="2000" b="0" dirty="0" smtClean="0">
                <a:latin typeface="+mn-lt"/>
                <a:ea typeface="Arial" pitchFamily="-108" charset="0"/>
                <a:cs typeface="Arial" pitchFamily="-108" charset="0"/>
              </a:rPr>
              <a:t> </a:t>
            </a:r>
            <a:r>
              <a:rPr lang="en-US" sz="2000" i="1" dirty="0" smtClean="0">
                <a:latin typeface="+mn-lt"/>
                <a:ea typeface="Arial" pitchFamily="-108" charset="0"/>
                <a:cs typeface="Arial" pitchFamily="-108" charset="0"/>
              </a:rPr>
              <a:t>one or more of </a:t>
            </a:r>
            <a:r>
              <a:rPr lang="en-US" sz="2000" i="1" dirty="0">
                <a:latin typeface="+mn-lt"/>
                <a:ea typeface="Arial" pitchFamily="-108" charset="0"/>
                <a:cs typeface="Arial" pitchFamily="-108" charset="0"/>
              </a:rPr>
              <a:t>the observed enrichments </a:t>
            </a:r>
            <a:r>
              <a:rPr lang="en-US" sz="2000" b="0" dirty="0">
                <a:latin typeface="+mn-lt"/>
                <a:ea typeface="Arial" pitchFamily="-108" charset="0"/>
                <a:cs typeface="Arial" pitchFamily="-108" charset="0"/>
              </a:rPr>
              <a:t>could be due to random draws.  </a:t>
            </a:r>
            <a:endParaRPr lang="en-US" sz="2000" b="0" dirty="0" smtClean="0">
              <a:latin typeface="+mn-lt"/>
              <a:ea typeface="Arial" pitchFamily="-108" charset="0"/>
              <a:cs typeface="Arial" pitchFamily="-108" charset="0"/>
            </a:endParaRPr>
          </a:p>
          <a:p>
            <a:pPr marL="40182" algn="l"/>
            <a:r>
              <a:rPr lang="en-US" sz="2000" b="0" dirty="0" smtClean="0">
                <a:latin typeface="+mn-lt"/>
                <a:ea typeface="Arial" pitchFamily="-108" charset="0"/>
                <a:cs typeface="Arial" pitchFamily="-108" charset="0"/>
              </a:rPr>
              <a:t>The </a:t>
            </a:r>
            <a:r>
              <a:rPr lang="en-US" sz="2000" b="0" dirty="0">
                <a:latin typeface="+mn-lt"/>
                <a:ea typeface="Arial" pitchFamily="-108" charset="0"/>
                <a:cs typeface="Arial" pitchFamily="-108" charset="0"/>
              </a:rPr>
              <a:t>jargon for this correction is “controlling for the </a:t>
            </a:r>
            <a:r>
              <a:rPr lang="en-US" sz="2000" b="0" i="1" dirty="0">
                <a:latin typeface="+mn-lt"/>
                <a:ea typeface="Arial" pitchFamily="-108" charset="0"/>
                <a:cs typeface="Arial" pitchFamily="-108" charset="0"/>
              </a:rPr>
              <a:t>Family-Wise Error Rate (FWER)”</a:t>
            </a:r>
          </a:p>
        </p:txBody>
      </p:sp>
    </p:spTree>
    <p:extLst>
      <p:ext uri="{BB962C8B-B14F-4D97-AF65-F5344CB8AC3E}">
        <p14:creationId xmlns="" xmlns:p14="http://schemas.microsoft.com/office/powerpoint/2010/main" val="220183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term Pathway  or Network Analysis denotes </a:t>
            </a:r>
            <a:r>
              <a:rPr lang="en-US" sz="2400" i="1" dirty="0"/>
              <a:t>any analytic technique that benefits from </a:t>
            </a:r>
            <a:r>
              <a:rPr lang="en-US" sz="2400" i="1" dirty="0" smtClean="0"/>
              <a:t>biological pathway </a:t>
            </a:r>
            <a:r>
              <a:rPr lang="en-US" sz="2400" i="1" dirty="0"/>
              <a:t>or molecular network information to gain insight into </a:t>
            </a:r>
            <a:r>
              <a:rPr lang="en-US" sz="2400" i="1" dirty="0" smtClean="0"/>
              <a:t>a biological </a:t>
            </a:r>
            <a:r>
              <a:rPr lang="en-US" sz="2400" i="1" dirty="0"/>
              <a:t>system</a:t>
            </a:r>
            <a:r>
              <a:rPr lang="en-US" sz="2400" dirty="0" smtClean="0"/>
              <a:t>. (</a:t>
            </a:r>
            <a:r>
              <a:rPr lang="en-US" sz="2400" dirty="0" err="1" smtClean="0"/>
              <a:t>Creixell</a:t>
            </a:r>
            <a:r>
              <a:rPr lang="en-US" sz="2400" dirty="0" smtClean="0"/>
              <a:t> et alt, Nature Methods 2015 (12 (7))</a:t>
            </a:r>
          </a:p>
          <a:p>
            <a:r>
              <a:rPr lang="ca-ES" sz="2400" dirty="0" smtClean="0"/>
              <a:t>To be </a:t>
            </a:r>
            <a:r>
              <a:rPr lang="ca-ES" sz="2400" dirty="0" err="1" smtClean="0"/>
              <a:t>more</a:t>
            </a:r>
            <a:r>
              <a:rPr lang="ca-ES" sz="2400" dirty="0" smtClean="0"/>
              <a:t> </a:t>
            </a:r>
            <a:r>
              <a:rPr lang="ca-ES" sz="2400" dirty="0" err="1" smtClean="0"/>
              <a:t>specific</a:t>
            </a:r>
            <a:r>
              <a:rPr lang="ca-ES" sz="2400" dirty="0" smtClean="0"/>
              <a:t>, </a:t>
            </a:r>
            <a:r>
              <a:rPr lang="ca-ES" sz="2400" dirty="0" err="1" smtClean="0"/>
              <a:t>Pathway</a:t>
            </a:r>
            <a:r>
              <a:rPr lang="ca-ES" sz="2400" dirty="0" smtClean="0"/>
              <a:t> </a:t>
            </a:r>
            <a:r>
              <a:rPr lang="ca-ES" sz="2400" dirty="0" err="1" smtClean="0"/>
              <a:t>Analysis</a:t>
            </a:r>
            <a:r>
              <a:rPr lang="ca-ES" sz="2400" dirty="0" smtClean="0"/>
              <a:t> </a:t>
            </a:r>
            <a:r>
              <a:rPr lang="ca-ES" sz="2400" dirty="0" err="1" smtClean="0"/>
              <a:t>methods</a:t>
            </a:r>
            <a:r>
              <a:rPr lang="ca-ES" sz="2400" dirty="0" smtClean="0"/>
              <a:t> </a:t>
            </a:r>
            <a:r>
              <a:rPr lang="ca-ES" sz="2400" dirty="0" err="1" smtClean="0"/>
              <a:t>rely</a:t>
            </a:r>
            <a:r>
              <a:rPr lang="ca-ES" sz="2400" dirty="0" smtClean="0"/>
              <a:t> on </a:t>
            </a:r>
            <a:r>
              <a:rPr lang="ca-ES" sz="2400" dirty="0" err="1" smtClean="0"/>
              <a:t>high</a:t>
            </a:r>
            <a:r>
              <a:rPr lang="ca-ES" sz="2400" dirty="0" smtClean="0"/>
              <a:t> </a:t>
            </a:r>
            <a:r>
              <a:rPr lang="ca-ES" sz="2400" dirty="0" err="1" smtClean="0"/>
              <a:t>throughput</a:t>
            </a:r>
            <a:r>
              <a:rPr lang="ca-ES" sz="2400" dirty="0" smtClean="0"/>
              <a:t> </a:t>
            </a:r>
            <a:r>
              <a:rPr lang="ca-ES" sz="2400" dirty="0" err="1" smtClean="0"/>
              <a:t>information</a:t>
            </a:r>
            <a:r>
              <a:rPr lang="ca-ES" sz="2400" dirty="0" smtClean="0"/>
              <a:t> </a:t>
            </a:r>
            <a:r>
              <a:rPr lang="ca-ES" sz="2400" dirty="0" err="1" smtClean="0"/>
              <a:t>provided</a:t>
            </a:r>
            <a:r>
              <a:rPr lang="ca-ES" sz="2400" dirty="0" smtClean="0"/>
              <a:t> </a:t>
            </a:r>
            <a:r>
              <a:rPr lang="ca-ES" sz="2400" dirty="0" err="1" smtClean="0"/>
              <a:t>by</a:t>
            </a:r>
            <a:r>
              <a:rPr lang="ca-ES" sz="2400" dirty="0" smtClean="0"/>
              <a:t> </a:t>
            </a:r>
            <a:r>
              <a:rPr lang="ca-ES" sz="2400" dirty="0" err="1" smtClean="0"/>
              <a:t>omics</a:t>
            </a:r>
            <a:r>
              <a:rPr lang="ca-ES" sz="2400" dirty="0" smtClean="0"/>
              <a:t> </a:t>
            </a:r>
            <a:r>
              <a:rPr lang="ca-ES" sz="2400" dirty="0" err="1" smtClean="0"/>
              <a:t>technologies</a:t>
            </a:r>
            <a:r>
              <a:rPr lang="ca-ES" sz="2400" dirty="0" smtClean="0"/>
              <a:t> to:</a:t>
            </a:r>
          </a:p>
          <a:p>
            <a:pPr lvl="1"/>
            <a:r>
              <a:rPr lang="ca-ES" sz="2000" dirty="0" err="1" smtClean="0"/>
              <a:t>Contextualize</a:t>
            </a:r>
            <a:r>
              <a:rPr lang="ca-ES" sz="2000" dirty="0" smtClean="0"/>
              <a:t> </a:t>
            </a:r>
            <a:r>
              <a:rPr lang="ca-ES" sz="2000" dirty="0" err="1" smtClean="0"/>
              <a:t>findings</a:t>
            </a:r>
            <a:r>
              <a:rPr lang="ca-ES" sz="2000" dirty="0" smtClean="0"/>
              <a:t> to help </a:t>
            </a:r>
            <a:r>
              <a:rPr lang="ca-ES" sz="2000" dirty="0" err="1" smtClean="0"/>
              <a:t>understand</a:t>
            </a:r>
            <a:r>
              <a:rPr lang="ca-ES" sz="2000" dirty="0" smtClean="0"/>
              <a:t> </a:t>
            </a:r>
            <a:r>
              <a:rPr lang="ca-ES" sz="2000" dirty="0" err="1" smtClean="0"/>
              <a:t>the</a:t>
            </a:r>
            <a:r>
              <a:rPr lang="ca-ES" sz="2000" dirty="0" smtClean="0"/>
              <a:t> </a:t>
            </a:r>
            <a:r>
              <a:rPr lang="ca-ES" sz="2000" dirty="0" err="1" smtClean="0"/>
              <a:t>mechanism</a:t>
            </a:r>
            <a:r>
              <a:rPr lang="ca-ES" sz="2000" dirty="0" smtClean="0"/>
              <a:t> of </a:t>
            </a:r>
            <a:r>
              <a:rPr lang="ca-ES" sz="2000" dirty="0" err="1" smtClean="0"/>
              <a:t>disease</a:t>
            </a:r>
            <a:endParaRPr lang="ca-ES" sz="2000" dirty="0" smtClean="0"/>
          </a:p>
          <a:p>
            <a:pPr lvl="1"/>
            <a:r>
              <a:rPr lang="ca-ES" sz="2000" dirty="0" err="1" smtClean="0"/>
              <a:t>Identify</a:t>
            </a:r>
            <a:r>
              <a:rPr lang="ca-ES" sz="2000" dirty="0" smtClean="0"/>
              <a:t> </a:t>
            </a:r>
            <a:r>
              <a:rPr lang="ca-ES" sz="2000" dirty="0" err="1" smtClean="0"/>
              <a:t>genes</a:t>
            </a:r>
            <a:r>
              <a:rPr lang="ca-ES" sz="2000" dirty="0" smtClean="0"/>
              <a:t>/</a:t>
            </a:r>
            <a:r>
              <a:rPr lang="ca-ES" sz="2000" dirty="0" err="1" smtClean="0"/>
              <a:t>proteins</a:t>
            </a:r>
            <a:r>
              <a:rPr lang="ca-ES" sz="2000" dirty="0" smtClean="0"/>
              <a:t> </a:t>
            </a:r>
            <a:r>
              <a:rPr lang="ca-ES" sz="2000" dirty="0" err="1" smtClean="0"/>
              <a:t>associated</a:t>
            </a:r>
            <a:r>
              <a:rPr lang="ca-ES" sz="2000" dirty="0" smtClean="0"/>
              <a:t> </a:t>
            </a:r>
            <a:r>
              <a:rPr lang="ca-ES" sz="2000" dirty="0" err="1" smtClean="0"/>
              <a:t>with</a:t>
            </a:r>
            <a:r>
              <a:rPr lang="ca-ES" sz="2000" dirty="0" smtClean="0"/>
              <a:t> </a:t>
            </a:r>
            <a:r>
              <a:rPr lang="ca-ES" sz="2000" dirty="0" err="1" smtClean="0"/>
              <a:t>the</a:t>
            </a:r>
            <a:r>
              <a:rPr lang="ca-ES" sz="2000" dirty="0" smtClean="0"/>
              <a:t> </a:t>
            </a:r>
            <a:r>
              <a:rPr lang="ca-ES" sz="2000" dirty="0" err="1" smtClean="0"/>
              <a:t>etiology</a:t>
            </a:r>
            <a:r>
              <a:rPr lang="ca-ES" sz="2000" dirty="0" smtClean="0"/>
              <a:t> of a </a:t>
            </a:r>
            <a:r>
              <a:rPr lang="ca-ES" sz="2000" dirty="0" err="1" smtClean="0"/>
              <a:t>disease</a:t>
            </a:r>
            <a:endParaRPr lang="ca-ES" sz="2000" dirty="0" smtClean="0"/>
          </a:p>
          <a:p>
            <a:pPr lvl="1"/>
            <a:r>
              <a:rPr lang="ca-ES" sz="2000" dirty="0" err="1" smtClean="0"/>
              <a:t>Predict</a:t>
            </a:r>
            <a:r>
              <a:rPr lang="ca-ES" sz="2000" dirty="0" smtClean="0"/>
              <a:t> </a:t>
            </a:r>
            <a:r>
              <a:rPr lang="ca-ES" sz="2000" dirty="0" err="1" smtClean="0"/>
              <a:t>drug</a:t>
            </a:r>
            <a:r>
              <a:rPr lang="ca-ES" sz="2000" dirty="0" smtClean="0"/>
              <a:t> </a:t>
            </a:r>
            <a:r>
              <a:rPr lang="ca-ES" sz="2000" dirty="0" err="1" smtClean="0"/>
              <a:t>targets</a:t>
            </a:r>
            <a:endParaRPr lang="ca-ES" sz="2000" dirty="0" smtClean="0"/>
          </a:p>
          <a:p>
            <a:pPr lvl="1"/>
            <a:r>
              <a:rPr lang="ca-ES" sz="2000" dirty="0" err="1" smtClean="0"/>
              <a:t>Understand</a:t>
            </a:r>
            <a:r>
              <a:rPr lang="ca-ES" sz="2000" dirty="0" smtClean="0"/>
              <a:t> how to </a:t>
            </a:r>
            <a:r>
              <a:rPr lang="ca-ES" sz="2000" dirty="0" err="1" smtClean="0"/>
              <a:t>therapeutically</a:t>
            </a:r>
            <a:r>
              <a:rPr lang="ca-ES" sz="2000" dirty="0" smtClean="0"/>
              <a:t> </a:t>
            </a:r>
            <a:r>
              <a:rPr lang="ca-ES" sz="2000" dirty="0" err="1" smtClean="0"/>
              <a:t>intervene</a:t>
            </a:r>
            <a:r>
              <a:rPr lang="ca-ES" sz="2000" dirty="0" smtClean="0"/>
              <a:t> in </a:t>
            </a:r>
            <a:r>
              <a:rPr lang="ca-ES" sz="2000" dirty="0" err="1" smtClean="0"/>
              <a:t>disease</a:t>
            </a:r>
            <a:r>
              <a:rPr lang="ca-ES" sz="2000" dirty="0" smtClean="0"/>
              <a:t> processes</a:t>
            </a:r>
          </a:p>
          <a:p>
            <a:pPr lvl="1"/>
            <a:r>
              <a:rPr lang="ca-ES" sz="2000" dirty="0" err="1" smtClean="0"/>
              <a:t>Conduct</a:t>
            </a:r>
            <a:r>
              <a:rPr lang="ca-ES" sz="2000" dirty="0" smtClean="0"/>
              <a:t> </a:t>
            </a:r>
            <a:r>
              <a:rPr lang="ca-ES" sz="2000" dirty="0" err="1" smtClean="0"/>
              <a:t>target</a:t>
            </a:r>
            <a:r>
              <a:rPr lang="ca-ES" sz="2000" dirty="0" smtClean="0"/>
              <a:t> </a:t>
            </a:r>
            <a:r>
              <a:rPr lang="ca-ES" sz="2000" dirty="0" err="1" smtClean="0"/>
              <a:t>literature</a:t>
            </a:r>
            <a:r>
              <a:rPr lang="ca-ES" sz="2000" dirty="0" smtClean="0"/>
              <a:t> </a:t>
            </a:r>
            <a:r>
              <a:rPr lang="ca-ES" sz="2000" dirty="0" err="1" smtClean="0"/>
              <a:t>searches</a:t>
            </a:r>
            <a:endParaRPr lang="ca-ES" sz="2000" dirty="0" smtClean="0"/>
          </a:p>
          <a:p>
            <a:pPr lvl="1"/>
            <a:r>
              <a:rPr lang="ca-ES" sz="2000" dirty="0" err="1" smtClean="0"/>
              <a:t>Integrate</a:t>
            </a:r>
            <a:r>
              <a:rPr lang="ca-ES" sz="2000" dirty="0" smtClean="0"/>
              <a:t> </a:t>
            </a:r>
            <a:r>
              <a:rPr lang="ca-ES" sz="2000" dirty="0" err="1" smtClean="0"/>
              <a:t>diverse</a:t>
            </a:r>
            <a:r>
              <a:rPr lang="ca-ES" sz="2000" dirty="0" smtClean="0"/>
              <a:t> </a:t>
            </a:r>
            <a:r>
              <a:rPr lang="ca-ES" sz="2000" dirty="0" err="1" smtClean="0"/>
              <a:t>biological</a:t>
            </a:r>
            <a:r>
              <a:rPr lang="ca-ES" sz="2000" dirty="0" smtClean="0"/>
              <a:t> </a:t>
            </a:r>
            <a:r>
              <a:rPr lang="ca-ES" sz="2000" dirty="0" err="1" smtClean="0"/>
              <a:t>information</a:t>
            </a:r>
            <a:endParaRPr lang="ca-ES" sz="2000" dirty="0" smtClean="0"/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0186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6994">
            <a:noAutofit/>
          </a:bodyPr>
          <a:lstStyle/>
          <a:p>
            <a:pPr marL="40182"/>
            <a:r>
              <a:rPr lang="en-US" dirty="0" err="1"/>
              <a:t>Bonferroni</a:t>
            </a:r>
            <a:r>
              <a:rPr lang="en-US" dirty="0"/>
              <a:t> correction caveats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16994"/>
          <a:lstStyle/>
          <a:p>
            <a:r>
              <a:rPr lang="en-US" dirty="0" err="1"/>
              <a:t>Bonferroni</a:t>
            </a:r>
            <a:r>
              <a:rPr lang="en-US" dirty="0"/>
              <a:t> correction is very stringent and can “wash away” real </a:t>
            </a:r>
            <a:r>
              <a:rPr lang="en-US" dirty="0" smtClean="0"/>
              <a:t>enrichments leading to false negatives,</a:t>
            </a:r>
            <a:endParaRPr lang="en-US" dirty="0"/>
          </a:p>
          <a:p>
            <a:r>
              <a:rPr lang="en-US" dirty="0"/>
              <a:t>Often</a:t>
            </a:r>
            <a:r>
              <a:rPr lang="en-US" dirty="0" smtClean="0"/>
              <a:t> one is </a:t>
            </a:r>
            <a:r>
              <a:rPr lang="en-US" dirty="0"/>
              <a:t>willing to accept a less stringent condition, the “false discovery rate” (FDR), which leads to a gentler correction when there are real enrichments.</a:t>
            </a:r>
          </a:p>
        </p:txBody>
      </p:sp>
    </p:spTree>
    <p:extLst>
      <p:ext uri="{BB962C8B-B14F-4D97-AF65-F5344CB8AC3E}">
        <p14:creationId xmlns="" xmlns:p14="http://schemas.microsoft.com/office/powerpoint/2010/main" val="1679797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7586" y="381001"/>
            <a:ext cx="7768828" cy="533399"/>
          </a:xfrm>
          <a:ln/>
        </p:spPr>
        <p:txBody>
          <a:bodyPr rIns="116994">
            <a:noAutofit/>
          </a:bodyPr>
          <a:lstStyle/>
          <a:p>
            <a:pPr marL="40182"/>
            <a:r>
              <a:rPr lang="en-US" dirty="0"/>
              <a:t>False discovery rate (FDR)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687586" y="1600200"/>
            <a:ext cx="7768828" cy="4417402"/>
          </a:xfrm>
          <a:ln/>
        </p:spPr>
        <p:txBody>
          <a:bodyPr rIns="116994">
            <a:noAutofit/>
          </a:bodyPr>
          <a:lstStyle/>
          <a:p>
            <a:r>
              <a:rPr lang="en-US" sz="2800" dirty="0"/>
              <a:t>FDR is </a:t>
            </a:r>
            <a:r>
              <a:rPr lang="en-US" sz="2800" i="1" dirty="0"/>
              <a:t>the expected </a:t>
            </a:r>
            <a:r>
              <a:rPr lang="en-US" sz="2800" b="1" i="1" dirty="0"/>
              <a:t>proportion</a:t>
            </a:r>
            <a:r>
              <a:rPr lang="en-US" sz="2800" i="1" dirty="0"/>
              <a:t> of the observed enrichments</a:t>
            </a:r>
            <a:r>
              <a:rPr lang="en-US" sz="2800" i="1" dirty="0" smtClean="0"/>
              <a:t> due </a:t>
            </a:r>
            <a:r>
              <a:rPr lang="en-US" sz="2800" i="1" dirty="0"/>
              <a:t>to random chance.</a:t>
            </a:r>
          </a:p>
          <a:p>
            <a:r>
              <a:rPr lang="en-US" sz="2800" dirty="0"/>
              <a:t>Compare to </a:t>
            </a:r>
            <a:r>
              <a:rPr lang="en-US" sz="2800" dirty="0" err="1"/>
              <a:t>Bonferroni</a:t>
            </a:r>
            <a:r>
              <a:rPr lang="en-US" sz="2800" dirty="0"/>
              <a:t> correction which is a bound on </a:t>
            </a:r>
            <a:r>
              <a:rPr lang="en-US" sz="2800" i="1" dirty="0"/>
              <a:t>the probability that </a:t>
            </a:r>
            <a:r>
              <a:rPr lang="en-US" sz="2800" b="1" i="1" dirty="0"/>
              <a:t>any one</a:t>
            </a:r>
            <a:r>
              <a:rPr lang="en-US" sz="2800" i="1" dirty="0"/>
              <a:t> of the observed enrichments</a:t>
            </a:r>
            <a:r>
              <a:rPr lang="en-US" sz="2800" i="1" dirty="0" smtClean="0"/>
              <a:t> could be </a:t>
            </a:r>
            <a:r>
              <a:rPr lang="en-US" sz="2800" i="1" dirty="0"/>
              <a:t>due to random chance.</a:t>
            </a:r>
          </a:p>
          <a:p>
            <a:r>
              <a:rPr lang="en-US" sz="2800" dirty="0" smtClean="0"/>
              <a:t>Typically FDR corrections are calculated using the </a:t>
            </a:r>
            <a:r>
              <a:rPr lang="en-US" sz="2800" dirty="0" err="1"/>
              <a:t>Benjamini</a:t>
            </a:r>
            <a:r>
              <a:rPr lang="en-US" sz="2800" dirty="0"/>
              <a:t>-</a:t>
            </a:r>
            <a:r>
              <a:rPr lang="en-US" sz="2800" dirty="0" smtClean="0"/>
              <a:t>Hochberg procedure.</a:t>
            </a:r>
          </a:p>
          <a:p>
            <a:r>
              <a:rPr lang="en-US" sz="2800" dirty="0"/>
              <a:t>FDR threshold is often called the “</a:t>
            </a:r>
            <a:r>
              <a:rPr lang="en-US" sz="2800" dirty="0" err="1"/>
              <a:t>q</a:t>
            </a:r>
            <a:r>
              <a:rPr lang="en-US" sz="2800" dirty="0"/>
              <a:t>-value”</a:t>
            </a:r>
          </a:p>
        </p:txBody>
      </p:sp>
    </p:spTree>
    <p:extLst>
      <p:ext uri="{BB962C8B-B14F-4D97-AF65-F5344CB8AC3E}">
        <p14:creationId xmlns="" xmlns:p14="http://schemas.microsoft.com/office/powerpoint/2010/main" val="2882073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46172" y="1609527"/>
            <a:ext cx="1131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030" y="160952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l"/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52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53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Transcriptional regulation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Transcription factor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Initiation of transcription</a:t>
            </a:r>
          </a:p>
          <a:p>
            <a:pPr algn="l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Nuclear localization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Chromatin modification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Cytoplasmic localization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Translation</a:t>
            </a:r>
          </a:p>
          <a:p>
            <a:pPr algn="l"/>
            <a:endParaRPr lang="en-US" sz="20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7404" y="2000219"/>
            <a:ext cx="16702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0.001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0.002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0.003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0.0031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0.005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l"/>
            <a:endParaRPr lang="en-US" sz="20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0.97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  <a:p>
            <a:pPr algn="l"/>
            <a:endParaRPr lang="en-US" sz="20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70717" y="5672178"/>
            <a:ext cx="4827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 P-values of all tests in decreasing order</a:t>
            </a:r>
            <a:endParaRPr lang="en-US" sz="2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9577" y="1442407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(Nominal)</a:t>
            </a:r>
          </a:p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P-value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83384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2301" y="144240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(Nominal)</a:t>
            </a:r>
          </a:p>
          <a:p>
            <a:pPr algn="l"/>
            <a:r>
              <a:rPr lang="en-US" sz="1800" b="1" dirty="0" smtClean="0">
                <a:latin typeface="+mn-lt"/>
              </a:rPr>
              <a:t>P-value</a:t>
            </a:r>
            <a:endParaRPr lang="en-US" sz="18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0030" y="1609527"/>
            <a:ext cx="103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Category</a:t>
            </a:r>
            <a:endParaRPr lang="en-US" sz="18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0789" y="1609527"/>
            <a:ext cx="179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Adjusted P-value</a:t>
            </a:r>
            <a:endParaRPr lang="en-US" sz="1800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843" y="160952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Rank</a:t>
            </a:r>
            <a:endParaRPr lang="en-US" sz="1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1</a:t>
            </a:r>
          </a:p>
          <a:p>
            <a:pPr algn="l"/>
            <a:r>
              <a:rPr lang="en-US" sz="1800" dirty="0" smtClean="0">
                <a:latin typeface="+mn-lt"/>
              </a:rPr>
              <a:t>2</a:t>
            </a:r>
          </a:p>
          <a:p>
            <a:pPr algn="l"/>
            <a:r>
              <a:rPr lang="en-US" sz="1800" dirty="0" smtClean="0">
                <a:latin typeface="+mn-lt"/>
              </a:rPr>
              <a:t>3</a:t>
            </a:r>
          </a:p>
          <a:p>
            <a:pPr algn="l"/>
            <a:r>
              <a:rPr lang="en-US" sz="1800" dirty="0" smtClean="0">
                <a:latin typeface="+mn-lt"/>
              </a:rPr>
              <a:t>4</a:t>
            </a:r>
          </a:p>
          <a:p>
            <a:pPr algn="l"/>
            <a:r>
              <a:rPr lang="en-US" sz="1800" dirty="0" smtClean="0">
                <a:latin typeface="+mn-lt"/>
              </a:rPr>
              <a:t>5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52</a:t>
            </a:r>
          </a:p>
          <a:p>
            <a:pPr algn="l"/>
            <a:r>
              <a:rPr lang="en-US" sz="1800" dirty="0" smtClean="0">
                <a:latin typeface="+mn-lt"/>
              </a:rPr>
              <a:t>53</a:t>
            </a:r>
          </a:p>
          <a:p>
            <a:pPr algn="l"/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 smtClean="0">
                <a:latin typeface="+mn-lt"/>
              </a:rPr>
              <a:t>Transcriptional regulation</a:t>
            </a:r>
          </a:p>
          <a:p>
            <a:pPr algn="l"/>
            <a:r>
              <a:rPr lang="en-US" sz="1800" i="1" dirty="0" smtClean="0">
                <a:latin typeface="+mn-lt"/>
              </a:rPr>
              <a:t>Transcription factor</a:t>
            </a:r>
          </a:p>
          <a:p>
            <a:pPr algn="l"/>
            <a:r>
              <a:rPr lang="en-US" sz="1800" i="1" dirty="0" smtClean="0">
                <a:latin typeface="+mn-lt"/>
              </a:rPr>
              <a:t>Initiation of transcription</a:t>
            </a:r>
          </a:p>
          <a:p>
            <a:pPr algn="l"/>
            <a:r>
              <a:rPr lang="en-US" sz="1800" i="1" dirty="0">
                <a:latin typeface="+mn-lt"/>
              </a:rPr>
              <a:t>Nuclear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Chromatin modification</a:t>
            </a:r>
          </a:p>
          <a:p>
            <a:pPr algn="l"/>
            <a:r>
              <a:rPr lang="en-US" sz="1800" i="1" dirty="0" smtClean="0">
                <a:latin typeface="+mn-lt"/>
              </a:rPr>
              <a:t>…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r>
              <a:rPr lang="en-US" sz="1800" i="1" dirty="0" err="1" smtClean="0">
                <a:latin typeface="+mn-lt"/>
              </a:rPr>
              <a:t>Cytoplasmic</a:t>
            </a:r>
            <a:r>
              <a:rPr lang="en-US" sz="1800" i="1" dirty="0" smtClean="0">
                <a:latin typeface="+mn-lt"/>
              </a:rPr>
              <a:t>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Translation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endParaRPr lang="en-US" sz="180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6437" y="2000219"/>
            <a:ext cx="2603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0.001   x 53/1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0.002   x 53/2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0.003   x 53/3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0.0031 x 53/4   =</a:t>
            </a:r>
            <a:r>
              <a:rPr lang="en-US" sz="18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0.005   x 53/5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…</a:t>
            </a:r>
          </a:p>
          <a:p>
            <a:pPr algn="l"/>
            <a:endParaRPr lang="en-US" sz="1800" dirty="0" smtClean="0">
              <a:solidFill>
                <a:srgbClr val="0000FF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0.985   x 53/52  = 1.004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0.99     x 53/53  = 0.99</a:t>
            </a:r>
          </a:p>
          <a:p>
            <a:pPr algn="l"/>
            <a:endParaRPr lang="en-US" sz="18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653" y="4769529"/>
            <a:ext cx="825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Adjusted P-value is “nominal” P-value times # of tests divided by the rank of the P-value in sorted list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7404" y="2000219"/>
            <a:ext cx="1670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0.97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2054" y="5672178"/>
            <a:ext cx="476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Adjusted P-value = P-value  X  [# of tests] / Rank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33509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5512" y="1609527"/>
            <a:ext cx="103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Category</a:t>
            </a:r>
            <a:endParaRPr lang="en-US" sz="18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9283" y="1609527"/>
            <a:ext cx="179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Adjusted P-value</a:t>
            </a:r>
            <a:endParaRPr lang="en-US" sz="1800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281" y="160952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Rank</a:t>
            </a:r>
            <a:endParaRPr lang="en-US" sz="1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1</a:t>
            </a:r>
          </a:p>
          <a:p>
            <a:pPr algn="l"/>
            <a:r>
              <a:rPr lang="en-US" sz="1800" dirty="0" smtClean="0">
                <a:latin typeface="+mn-lt"/>
              </a:rPr>
              <a:t>2</a:t>
            </a:r>
          </a:p>
          <a:p>
            <a:pPr algn="l"/>
            <a:r>
              <a:rPr lang="en-US" sz="1800" dirty="0" smtClean="0">
                <a:latin typeface="+mn-lt"/>
              </a:rPr>
              <a:t>3</a:t>
            </a:r>
          </a:p>
          <a:p>
            <a:pPr algn="l"/>
            <a:r>
              <a:rPr lang="en-US" sz="1800" dirty="0" smtClean="0">
                <a:latin typeface="+mn-lt"/>
              </a:rPr>
              <a:t>4</a:t>
            </a:r>
          </a:p>
          <a:p>
            <a:pPr algn="l"/>
            <a:r>
              <a:rPr lang="en-US" sz="1800" dirty="0" smtClean="0">
                <a:latin typeface="+mn-lt"/>
              </a:rPr>
              <a:t>5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52</a:t>
            </a:r>
          </a:p>
          <a:p>
            <a:pPr algn="l"/>
            <a:r>
              <a:rPr lang="en-US" sz="1800" dirty="0" smtClean="0">
                <a:latin typeface="+mn-lt"/>
              </a:rPr>
              <a:t>53</a:t>
            </a:r>
          </a:p>
          <a:p>
            <a:pPr algn="l"/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 smtClean="0">
                <a:latin typeface="+mn-lt"/>
              </a:rPr>
              <a:t>Transcriptional regulation</a:t>
            </a:r>
          </a:p>
          <a:p>
            <a:pPr algn="l"/>
            <a:r>
              <a:rPr lang="en-US" sz="1800" i="1" dirty="0" smtClean="0">
                <a:latin typeface="+mn-lt"/>
              </a:rPr>
              <a:t>Transcription factor</a:t>
            </a:r>
          </a:p>
          <a:p>
            <a:pPr algn="l"/>
            <a:r>
              <a:rPr lang="en-US" sz="1800" i="1" dirty="0" smtClean="0">
                <a:latin typeface="+mn-lt"/>
              </a:rPr>
              <a:t>Initiation of transcription</a:t>
            </a:r>
          </a:p>
          <a:p>
            <a:pPr algn="l"/>
            <a:r>
              <a:rPr lang="en-US" sz="1800" i="1" dirty="0">
                <a:latin typeface="+mn-lt"/>
              </a:rPr>
              <a:t>Nuclear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Chromatin modification</a:t>
            </a:r>
          </a:p>
          <a:p>
            <a:pPr algn="l"/>
            <a:r>
              <a:rPr lang="en-US" sz="1800" i="1" dirty="0" smtClean="0">
                <a:latin typeface="+mn-lt"/>
              </a:rPr>
              <a:t>…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r>
              <a:rPr lang="en-US" sz="1800" i="1" dirty="0" err="1" smtClean="0">
                <a:latin typeface="+mn-lt"/>
              </a:rPr>
              <a:t>Cytoplasmic</a:t>
            </a:r>
            <a:r>
              <a:rPr lang="en-US" sz="1800" i="1" dirty="0" smtClean="0">
                <a:latin typeface="+mn-lt"/>
              </a:rPr>
              <a:t>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Translation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endParaRPr lang="en-US" sz="180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6437" y="2000219"/>
            <a:ext cx="2603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   x 53/1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   x 53/2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   x 53/3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 x 53/4   =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   x 53/5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 smtClean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0.985   x 53/52  = 1.004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     x 53/53  = 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653" y="5114914"/>
            <a:ext cx="825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rgbClr val="0000FF"/>
                </a:solidFill>
                <a:latin typeface="+mn-lt"/>
              </a:rPr>
              <a:t>Q</a:t>
            </a:r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-value (or FDR) corresponding to a nominal P-value is the smallest adjusted P-value assigned to P-values with the same or larger ranks.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389" y="1989183"/>
            <a:ext cx="2603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FF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0.99</a:t>
            </a:r>
          </a:p>
          <a:p>
            <a:pPr algn="l"/>
            <a:r>
              <a:rPr lang="en-US" sz="1800" dirty="0">
                <a:solidFill>
                  <a:srgbClr val="0000FF"/>
                </a:solidFill>
                <a:latin typeface="+mn-lt"/>
              </a:rPr>
              <a:t>0.99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7404" y="2000219"/>
            <a:ext cx="1670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0.97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51418" y="1332528"/>
            <a:ext cx="101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FDR / </a:t>
            </a:r>
          </a:p>
          <a:p>
            <a:pPr algn="l"/>
            <a:r>
              <a:rPr lang="en-US" sz="1800" b="1" dirty="0" smtClean="0">
                <a:latin typeface="+mn-lt"/>
              </a:rPr>
              <a:t>Q-value</a:t>
            </a:r>
            <a:endParaRPr lang="en-US" sz="1800" b="1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43278" y="1442407"/>
            <a:ext cx="1141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(Nominal)</a:t>
            </a:r>
          </a:p>
          <a:p>
            <a:pPr algn="l"/>
            <a:r>
              <a:rPr lang="en-US" sz="1800" b="1" dirty="0" smtClean="0">
                <a:latin typeface="+mn-lt"/>
              </a:rPr>
              <a:t>P-value</a:t>
            </a:r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6411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4382" y="1609527"/>
            <a:ext cx="103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Category</a:t>
            </a:r>
            <a:endParaRPr lang="en-US" sz="18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5617" y="1609527"/>
            <a:ext cx="179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Adjusted P-value</a:t>
            </a:r>
            <a:endParaRPr lang="en-US" sz="1800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824" y="160952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Rank</a:t>
            </a:r>
            <a:endParaRPr lang="en-US" sz="1800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1418" y="1332528"/>
            <a:ext cx="101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FDR / </a:t>
            </a:r>
          </a:p>
          <a:p>
            <a:pPr algn="l"/>
            <a:r>
              <a:rPr lang="en-US" sz="1800" b="1" dirty="0" smtClean="0">
                <a:latin typeface="+mn-lt"/>
              </a:rPr>
              <a:t>Q-value</a:t>
            </a:r>
            <a:endParaRPr lang="en-US" sz="1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1</a:t>
            </a:r>
          </a:p>
          <a:p>
            <a:pPr algn="l"/>
            <a:r>
              <a:rPr lang="en-US" sz="1800" dirty="0" smtClean="0">
                <a:latin typeface="+mn-lt"/>
              </a:rPr>
              <a:t>2</a:t>
            </a:r>
          </a:p>
          <a:p>
            <a:pPr algn="l"/>
            <a:r>
              <a:rPr lang="en-US" sz="1800" dirty="0" smtClean="0">
                <a:latin typeface="+mn-lt"/>
              </a:rPr>
              <a:t>3</a:t>
            </a:r>
          </a:p>
          <a:p>
            <a:pPr algn="l"/>
            <a:r>
              <a:rPr lang="en-US" sz="1800" dirty="0" smtClean="0">
                <a:latin typeface="+mn-lt"/>
              </a:rPr>
              <a:t>4</a:t>
            </a:r>
          </a:p>
          <a:p>
            <a:pPr algn="l"/>
            <a:r>
              <a:rPr lang="en-US" sz="1800" dirty="0" smtClean="0">
                <a:latin typeface="+mn-lt"/>
              </a:rPr>
              <a:t>5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52</a:t>
            </a:r>
          </a:p>
          <a:p>
            <a:pPr algn="l"/>
            <a:r>
              <a:rPr lang="en-US" sz="1800" dirty="0" smtClean="0">
                <a:latin typeface="+mn-lt"/>
              </a:rPr>
              <a:t>53</a:t>
            </a:r>
          </a:p>
          <a:p>
            <a:pPr algn="l"/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 smtClean="0">
                <a:latin typeface="+mn-lt"/>
              </a:rPr>
              <a:t>Transcriptional regulation</a:t>
            </a:r>
          </a:p>
          <a:p>
            <a:pPr algn="l"/>
            <a:r>
              <a:rPr lang="en-US" sz="1800" i="1" dirty="0" smtClean="0">
                <a:latin typeface="+mn-lt"/>
              </a:rPr>
              <a:t>Transcription factor</a:t>
            </a:r>
          </a:p>
          <a:p>
            <a:pPr algn="l"/>
            <a:r>
              <a:rPr lang="en-US" sz="1800" i="1" dirty="0" smtClean="0">
                <a:latin typeface="+mn-lt"/>
              </a:rPr>
              <a:t>Initiation of transcription</a:t>
            </a:r>
          </a:p>
          <a:p>
            <a:pPr algn="l"/>
            <a:r>
              <a:rPr lang="en-US" sz="1800" i="1" dirty="0">
                <a:latin typeface="+mn-lt"/>
              </a:rPr>
              <a:t>Nuclear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Chromatin modification</a:t>
            </a:r>
          </a:p>
          <a:p>
            <a:pPr algn="l"/>
            <a:r>
              <a:rPr lang="en-US" sz="1800" i="1" dirty="0" smtClean="0">
                <a:latin typeface="+mn-lt"/>
              </a:rPr>
              <a:t>…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r>
              <a:rPr lang="en-US" sz="1800" i="1" dirty="0" err="1" smtClean="0">
                <a:latin typeface="+mn-lt"/>
              </a:rPr>
              <a:t>Cytoplasmic</a:t>
            </a:r>
            <a:r>
              <a:rPr lang="en-US" sz="1800" i="1" dirty="0" smtClean="0">
                <a:latin typeface="+mn-lt"/>
              </a:rPr>
              <a:t>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Translation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endParaRPr lang="en-US" sz="180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6437" y="2000219"/>
            <a:ext cx="2603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   x 53/1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   x 53/2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   x 53/3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 x 53/4   =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   x 53/5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 smtClean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0.985   x 53/52  = 1.004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     x 53/53  = 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653" y="5476022"/>
            <a:ext cx="825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P-value threshold is highest ranking P-value for which corresponding Q-value is below desired significance threshold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389" y="1989183"/>
            <a:ext cx="2603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0.053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0.99</a:t>
            </a:r>
          </a:p>
          <a:p>
            <a:pPr algn="l"/>
            <a:r>
              <a:rPr lang="en-US" sz="1800" dirty="0">
                <a:solidFill>
                  <a:srgbClr val="FF0000"/>
                </a:solidFill>
                <a:latin typeface="+mn-lt"/>
              </a:rPr>
              <a:t>0.99</a:t>
            </a:r>
            <a:endParaRPr lang="en-US" sz="18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1757" y="1232972"/>
            <a:ext cx="325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P-value threshold for FDR &lt; 0.05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36588" y="1609527"/>
            <a:ext cx="444145" cy="1343990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7404" y="2000219"/>
            <a:ext cx="1670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</a:t>
            </a:r>
          </a:p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0.0031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0.97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01577" y="4748848"/>
            <a:ext cx="3142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Red: non-significant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Green: significant at FDR &lt; 0.05</a:t>
            </a:r>
            <a:endParaRPr lang="en-US" sz="1800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21637" y="144240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(Nominal)</a:t>
            </a:r>
          </a:p>
          <a:p>
            <a:pPr algn="l"/>
            <a:r>
              <a:rPr lang="en-US" sz="1800" b="1" dirty="0" smtClean="0">
                <a:latin typeface="+mn-lt"/>
              </a:rPr>
              <a:t>P-value</a:t>
            </a:r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07039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639762"/>
          </a:xfrm>
          <a:ln/>
        </p:spPr>
        <p:txBody>
          <a:bodyPr rIns="116994">
            <a:noAutofit/>
          </a:bodyPr>
          <a:lstStyle/>
          <a:p>
            <a:pPr marL="40182"/>
            <a:r>
              <a:rPr lang="en-US" dirty="0"/>
              <a:t>Reducing </a:t>
            </a:r>
            <a:r>
              <a:rPr lang="en-US" dirty="0" smtClean="0"/>
              <a:t>correction </a:t>
            </a:r>
            <a:r>
              <a:rPr lang="en-US" dirty="0"/>
              <a:t>stringency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16994">
            <a:normAutofit/>
          </a:bodyPr>
          <a:lstStyle/>
          <a:p>
            <a:r>
              <a:rPr lang="en-US" dirty="0"/>
              <a:t>The correction to the P-value threshold </a:t>
            </a:r>
            <a:r>
              <a:rPr lang="en-US" dirty="0" smtClean="0"/>
              <a:t> </a:t>
            </a:r>
            <a:r>
              <a:rPr lang="en-US" dirty="0"/>
              <a:t>depends on the # of tests that you do, </a:t>
            </a:r>
            <a:endParaRPr lang="en-US" dirty="0" smtClean="0"/>
          </a:p>
          <a:p>
            <a:r>
              <a:rPr lang="en-US" dirty="0" smtClean="0"/>
              <a:t>so</a:t>
            </a:r>
            <a:r>
              <a:rPr lang="en-US" dirty="0"/>
              <a:t>, no matter what, </a:t>
            </a:r>
            <a:r>
              <a:rPr lang="en-US" i="1" dirty="0"/>
              <a:t>the more tests you do, the more sensitive the test needs to be</a:t>
            </a:r>
          </a:p>
          <a:p>
            <a:r>
              <a:rPr lang="en-US" dirty="0"/>
              <a:t>Can control the stringency by </a:t>
            </a:r>
            <a:r>
              <a:rPr lang="en-US" b="1" i="1" dirty="0"/>
              <a:t>reducing the number of tests</a:t>
            </a:r>
            <a:r>
              <a:rPr lang="en-US" dirty="0"/>
              <a:t>:  </a:t>
            </a:r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/>
              <a:t>. use GO </a:t>
            </a:r>
            <a:r>
              <a:rPr lang="en-US" dirty="0" smtClean="0"/>
              <a:t>slim</a:t>
            </a:r>
            <a:r>
              <a:rPr lang="en-US" dirty="0"/>
              <a:t>;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restrict </a:t>
            </a:r>
            <a:r>
              <a:rPr lang="en-US" dirty="0"/>
              <a:t>testing to the appropriate GO </a:t>
            </a:r>
            <a:r>
              <a:rPr lang="en-US" dirty="0" smtClean="0"/>
              <a:t>annotations; </a:t>
            </a:r>
          </a:p>
          <a:p>
            <a:pPr lvl="1"/>
            <a:r>
              <a:rPr lang="en-US" dirty="0" smtClean="0"/>
              <a:t>or filter gene sets by size.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25820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smtClean="0"/>
              <a:t>Tools for </a:t>
            </a:r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0161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R/</a:t>
            </a:r>
            <a:r>
              <a:rPr lang="ca-ES" dirty="0" err="1" smtClean="0"/>
              <a:t>Bioconductor</a:t>
            </a:r>
            <a:endParaRPr lang="en-US" dirty="0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66800"/>
            <a:ext cx="781770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304800" y="6172200"/>
            <a:ext cx="834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As of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March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2017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there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are 74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packages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under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view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“Gene Set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Enrichment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”</a:t>
            </a:r>
            <a:endParaRPr lang="es-ES" sz="1800" b="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904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Other</a:t>
            </a:r>
            <a:r>
              <a:rPr lang="es-ES" dirty="0" smtClean="0"/>
              <a:t> (non-R) </a:t>
            </a:r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DAVID</a:t>
            </a:r>
            <a:endParaRPr lang="es-ES" dirty="0" smtClean="0"/>
          </a:p>
          <a:p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Painter</a:t>
            </a:r>
            <a:endParaRPr lang="es-ES" dirty="0" smtClean="0"/>
          </a:p>
          <a:p>
            <a:r>
              <a:rPr lang="es-ES" dirty="0" err="1" smtClean="0"/>
              <a:t>Babelomics</a:t>
            </a:r>
            <a:endParaRPr lang="es-ES" dirty="0" smtClean="0"/>
          </a:p>
          <a:p>
            <a:r>
              <a:rPr lang="es-ES" dirty="0" err="1" smtClean="0"/>
              <a:t>GenMAPP</a:t>
            </a:r>
            <a:r>
              <a:rPr lang="es-ES" dirty="0" smtClean="0"/>
              <a:t> (</a:t>
            </a:r>
            <a:r>
              <a:rPr lang="es-ES" dirty="0" err="1" smtClean="0"/>
              <a:t>www</a:t>
            </a:r>
            <a:r>
              <a:rPr lang="es-ES" dirty="0" smtClean="0"/>
              <a:t>. genmapp.com)</a:t>
            </a:r>
          </a:p>
          <a:p>
            <a:r>
              <a:rPr lang="es-ES" dirty="0" err="1" smtClean="0"/>
              <a:t>WikiPathways</a:t>
            </a:r>
            <a:r>
              <a:rPr lang="es-ES" dirty="0" smtClean="0"/>
              <a:t> (</a:t>
            </a:r>
            <a:r>
              <a:rPr lang="es-ES" dirty="0" err="1" smtClean="0"/>
              <a:t>www</a:t>
            </a:r>
            <a:r>
              <a:rPr lang="es-ES" dirty="0" smtClean="0"/>
              <a:t>. wikipathways.org)</a:t>
            </a:r>
          </a:p>
          <a:p>
            <a:r>
              <a:rPr lang="es-ES" dirty="0" err="1" smtClean="0"/>
              <a:t>cPath</a:t>
            </a:r>
            <a:r>
              <a:rPr lang="es-ES" dirty="0" smtClean="0"/>
              <a:t> (</a:t>
            </a:r>
            <a:r>
              <a:rPr lang="es-ES" dirty="0" smtClean="0"/>
              <a:t>cbio.mskcc.org/</a:t>
            </a:r>
            <a:r>
              <a:rPr lang="es-ES" dirty="0" err="1" smtClean="0"/>
              <a:t>cpath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BioCyc</a:t>
            </a:r>
            <a:r>
              <a:rPr lang="es-ES" dirty="0" smtClean="0"/>
              <a:t> (</a:t>
            </a:r>
            <a:r>
              <a:rPr lang="es-ES" dirty="0" smtClean="0">
                <a:hlinkClick r:id="rId2"/>
              </a:rPr>
              <a:t>www.biocyc.org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Pubgene</a:t>
            </a:r>
            <a:r>
              <a:rPr lang="es-ES" dirty="0" smtClean="0"/>
              <a:t> (</a:t>
            </a:r>
            <a:r>
              <a:rPr lang="es-ES" dirty="0" smtClean="0">
                <a:hlinkClick r:id="rId3"/>
              </a:rPr>
              <a:t>www.pubgene.org</a:t>
            </a:r>
            <a:r>
              <a:rPr lang="es-ES" dirty="0" smtClean="0"/>
              <a:t>)</a:t>
            </a:r>
          </a:p>
          <a:p>
            <a:r>
              <a:rPr lang="es-ES" dirty="0" smtClean="0"/>
              <a:t>PANTHER (</a:t>
            </a:r>
            <a:r>
              <a:rPr lang="es-ES" dirty="0" err="1" smtClean="0"/>
              <a:t>www</a:t>
            </a:r>
            <a:r>
              <a:rPr lang="es-ES" dirty="0" smtClean="0"/>
              <a:t>. pantherdb.org)</a:t>
            </a:r>
          </a:p>
          <a:p>
            <a:r>
              <a:rPr lang="es-ES" dirty="0" err="1" smtClean="0"/>
              <a:t>WebGestalt</a:t>
            </a:r>
            <a:r>
              <a:rPr lang="es-ES" dirty="0" smtClean="0"/>
              <a:t> (</a:t>
            </a:r>
            <a:r>
              <a:rPr lang="es-ES" dirty="0" smtClean="0"/>
              <a:t>bioinfo.vanderbilt.edu/</a:t>
            </a:r>
            <a:r>
              <a:rPr lang="es-ES" dirty="0" err="1" smtClean="0"/>
              <a:t>webgestalt</a:t>
            </a:r>
            <a:r>
              <a:rPr lang="es-ES" dirty="0" smtClean="0"/>
              <a:t>/)</a:t>
            </a:r>
          </a:p>
          <a:p>
            <a:r>
              <a:rPr lang="es-ES" dirty="0" err="1" smtClean="0"/>
              <a:t>ToppGeneSuite</a:t>
            </a:r>
            <a:r>
              <a:rPr lang="es-ES" dirty="0" smtClean="0"/>
              <a:t> (/</a:t>
            </a:r>
            <a:r>
              <a:rPr lang="es-ES" dirty="0" smtClean="0"/>
              <a:t>toppgene.cchmc.org/)</a:t>
            </a:r>
          </a:p>
          <a:p>
            <a:r>
              <a:rPr lang="es-ES" dirty="0" err="1" smtClean="0"/>
              <a:t>GeneGo</a:t>
            </a:r>
            <a:r>
              <a:rPr lang="es-ES" dirty="0" smtClean="0"/>
              <a:t>/</a:t>
            </a:r>
            <a:r>
              <a:rPr lang="es-ES" dirty="0" err="1" smtClean="0"/>
              <a:t>MetaCore</a:t>
            </a:r>
            <a:r>
              <a:rPr lang="es-ES" dirty="0" smtClean="0"/>
              <a:t> </a:t>
            </a:r>
            <a:r>
              <a:rPr lang="es-ES" dirty="0" smtClean="0"/>
              <a:t>(www.genego.com)</a:t>
            </a:r>
          </a:p>
          <a:p>
            <a:r>
              <a:rPr lang="es-ES" dirty="0" err="1" smtClean="0"/>
              <a:t>Ingenuity</a:t>
            </a:r>
            <a:r>
              <a:rPr lang="es-ES" dirty="0" smtClean="0"/>
              <a:t> </a:t>
            </a:r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(</a:t>
            </a:r>
            <a:r>
              <a:rPr lang="es-ES" dirty="0" smtClean="0">
                <a:hlinkClick r:id="rId4"/>
              </a:rPr>
              <a:t>www.ingenuity.com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smtClean="0"/>
              <a:t>Studio (</a:t>
            </a:r>
            <a:r>
              <a:rPr lang="es-ES" dirty="0" err="1" smtClean="0"/>
              <a:t>www</a:t>
            </a:r>
            <a:r>
              <a:rPr lang="es-ES" dirty="0" smtClean="0"/>
              <a:t>. ariadnegenomics.com</a:t>
            </a:r>
            <a:r>
              <a:rPr lang="es-ES" dirty="0" smtClean="0"/>
              <a:t>)</a:t>
            </a:r>
            <a:endParaRPr lang="es-E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2"/>
          </a:xfrm>
        </p:spPr>
        <p:txBody>
          <a:bodyPr>
            <a:normAutofit/>
          </a:bodyPr>
          <a:lstStyle/>
          <a:p>
            <a:r>
              <a:rPr lang="es-ES" sz="4800" dirty="0" err="1" smtClean="0"/>
              <a:t>Biology</a:t>
            </a:r>
            <a:r>
              <a:rPr lang="es-ES" sz="4800" dirty="0" smtClean="0"/>
              <a:t>: </a:t>
            </a:r>
            <a:r>
              <a:rPr lang="es-ES" sz="4800" dirty="0" err="1" smtClean="0"/>
              <a:t>The</a:t>
            </a:r>
            <a:r>
              <a:rPr lang="es-ES" sz="4800" dirty="0" smtClean="0"/>
              <a:t> “</a:t>
            </a:r>
            <a:r>
              <a:rPr lang="es-ES" sz="4800" dirty="0" err="1" smtClean="0"/>
              <a:t>omes</a:t>
            </a:r>
            <a:r>
              <a:rPr lang="es-ES" sz="4800" dirty="0" smtClean="0"/>
              <a:t>”</a:t>
            </a:r>
            <a:endParaRPr lang="ca-ES" sz="48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98" y="1266827"/>
            <a:ext cx="6675102" cy="490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4990061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9" y="1041401"/>
            <a:ext cx="8767456" cy="554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BABELOMICS (FATIGO et alt.)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86987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21" y="1406525"/>
            <a:ext cx="5009347" cy="5218113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Upload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, set </a:t>
            </a:r>
            <a:r>
              <a:rPr lang="ca-ES" dirty="0" err="1" smtClean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49847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21" y="1406525"/>
            <a:ext cx="5009347" cy="5218113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81" y="2087563"/>
            <a:ext cx="5284796" cy="46799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Obtain</a:t>
            </a:r>
            <a:r>
              <a:rPr lang="ca-ES" dirty="0" smtClean="0"/>
              <a:t> “</a:t>
            </a:r>
            <a:r>
              <a:rPr lang="ca-ES" dirty="0" err="1" smtClean="0"/>
              <a:t>significantly</a:t>
            </a:r>
            <a:r>
              <a:rPr lang="ca-ES" dirty="0" smtClean="0"/>
              <a:t> </a:t>
            </a:r>
            <a:r>
              <a:rPr lang="ca-ES" dirty="0" err="1" smtClean="0"/>
              <a:t>enriched</a:t>
            </a:r>
            <a:r>
              <a:rPr lang="ca-ES" dirty="0" smtClean="0"/>
              <a:t>” sets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87323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3" y="1295400"/>
            <a:ext cx="5520684" cy="53276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Visualize</a:t>
            </a:r>
            <a:r>
              <a:rPr lang="ca-ES" dirty="0" smtClean="0"/>
              <a:t> </a:t>
            </a:r>
            <a:r>
              <a:rPr lang="ca-ES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51315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93" y="1295400"/>
            <a:ext cx="5520684" cy="53276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61" y="1655764"/>
            <a:ext cx="6701595" cy="5006975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Visualize</a:t>
            </a:r>
            <a:r>
              <a:rPr lang="ca-ES" dirty="0" smtClean="0"/>
              <a:t> </a:t>
            </a:r>
            <a:r>
              <a:rPr lang="ca-ES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485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78" y="1015734"/>
            <a:ext cx="7564422" cy="575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/>
              <a:t>“</a:t>
            </a:r>
            <a:r>
              <a:rPr lang="ca-ES" dirty="0" err="1"/>
              <a:t>Official</a:t>
            </a:r>
            <a:r>
              <a:rPr lang="ca-ES" dirty="0" smtClean="0"/>
              <a:t>” GSEA. BROAD </a:t>
            </a:r>
            <a:r>
              <a:rPr lang="ca-ES" dirty="0" err="1" smtClean="0"/>
              <a:t>Institute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5932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6" y="1368425"/>
            <a:ext cx="5692107" cy="30924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Upload</a:t>
            </a:r>
            <a:r>
              <a:rPr lang="ca-ES" dirty="0" smtClean="0"/>
              <a:t> data </a:t>
            </a:r>
            <a:r>
              <a:rPr lang="ca-ES" dirty="0" err="1" smtClean="0"/>
              <a:t>matrix</a:t>
            </a:r>
            <a:r>
              <a:rPr lang="ca-ES" dirty="0" smtClean="0"/>
              <a:t> (</a:t>
            </a:r>
            <a:r>
              <a:rPr lang="ca-ES" dirty="0" err="1" smtClean="0"/>
              <a:t>not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!)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05911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6" y="1368425"/>
            <a:ext cx="5692107" cy="30924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70" y="1728788"/>
            <a:ext cx="4917043" cy="4983162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Set </a:t>
            </a:r>
            <a:r>
              <a:rPr lang="ca-ES" dirty="0" err="1" smtClean="0"/>
              <a:t>analysis</a:t>
            </a:r>
            <a:r>
              <a:rPr lang="ca-ES" dirty="0" smtClean="0"/>
              <a:t> </a:t>
            </a:r>
            <a:r>
              <a:rPr lang="ca-ES" dirty="0" err="1" smtClean="0"/>
              <a:t>parameters</a:t>
            </a:r>
            <a:r>
              <a:rPr lang="ca-ES" dirty="0" smtClean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sets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7184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412" y="1077913"/>
            <a:ext cx="5315563" cy="561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Get </a:t>
            </a:r>
            <a:r>
              <a:rPr lang="ca-ES" dirty="0" err="1" smtClean="0"/>
              <a:t>results</a:t>
            </a:r>
            <a:r>
              <a:rPr lang="ca-ES" dirty="0" smtClean="0"/>
              <a:t>. </a:t>
            </a:r>
            <a:r>
              <a:rPr lang="ca-ES" dirty="0" err="1" smtClean="0"/>
              <a:t>Interpret</a:t>
            </a:r>
            <a:r>
              <a:rPr lang="ca-ES" dirty="0" smtClean="0"/>
              <a:t> output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39743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3" y="874714"/>
            <a:ext cx="7907414" cy="599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DAVID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624863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8787</TotalTime>
  <Words>4746</Words>
  <Application>Microsoft Office PowerPoint</Application>
  <PresentationFormat>Presentación en pantalla (4:3)</PresentationFormat>
  <Paragraphs>938</Paragraphs>
  <Slides>111</Slides>
  <Notes>61</Notes>
  <HiddenSlides>25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111</vt:i4>
      </vt:variant>
    </vt:vector>
  </HeadingPairs>
  <TitlesOfParts>
    <vt:vector size="112" baseType="lpstr">
      <vt:lpstr>Tema de Office</vt:lpstr>
      <vt:lpstr>An Introduction to Pathway Analysis</vt:lpstr>
      <vt:lpstr>Outline</vt:lpstr>
      <vt:lpstr>(Bio)Statistics and Bioinformatics Research groups</vt:lpstr>
      <vt:lpstr>The Statistics and Bioinformatics Unit</vt:lpstr>
      <vt:lpstr>Introduction &amp; Background</vt:lpstr>
      <vt:lpstr>The main question</vt:lpstr>
      <vt:lpstr>Health, disease and pathways</vt:lpstr>
      <vt:lpstr>Pathway Analysis</vt:lpstr>
      <vt:lpstr>Biology: The “omes”</vt:lpstr>
      <vt:lpstr>(Bio)technology: The “omics”</vt:lpstr>
      <vt:lpstr>The life-cycle of an omics-based study</vt:lpstr>
      <vt:lpstr>The R project for Statistical Computing</vt:lpstr>
      <vt:lpstr>What is R</vt:lpstr>
      <vt:lpstr>Why R? </vt:lpstr>
      <vt:lpstr>Why not R</vt:lpstr>
      <vt:lpstr>R interfaces - Rstudio</vt:lpstr>
      <vt:lpstr>Bioconductor</vt:lpstr>
      <vt:lpstr>Using Bioconductor</vt:lpstr>
      <vt:lpstr>Managing Gene Lists</vt:lpstr>
      <vt:lpstr>The (in)famous “where to now?” question</vt:lpstr>
      <vt:lpstr>From gene lists to Pathway Analysis</vt:lpstr>
      <vt:lpstr>Case study 1</vt:lpstr>
      <vt:lpstr>Case study 2</vt:lpstr>
      <vt:lpstr>Gene Lists and Annotations</vt:lpstr>
      <vt:lpstr>Gene and Protein Identifiers</vt:lpstr>
      <vt:lpstr>Common Identifiers</vt:lpstr>
      <vt:lpstr>Identifier Mapping</vt:lpstr>
      <vt:lpstr>ID Challenges</vt:lpstr>
      <vt:lpstr>Diapositiva 29</vt:lpstr>
      <vt:lpstr>Use ID converters to prepare list</vt:lpstr>
      <vt:lpstr>ID Mapping Services</vt:lpstr>
      <vt:lpstr>Beware of ambiguous ID mappings</vt:lpstr>
      <vt:lpstr>Recommendations</vt:lpstr>
      <vt:lpstr>The Gene Ontology (at last)</vt:lpstr>
      <vt:lpstr>Where is pathway information? </vt:lpstr>
      <vt:lpstr>What is the Gene Ontology (GO)?</vt:lpstr>
      <vt:lpstr>GO Structure</vt:lpstr>
      <vt:lpstr>What is covered by the GO?</vt:lpstr>
      <vt:lpstr>Part 1/2: Terms</vt:lpstr>
      <vt:lpstr>Part 2/2: Annotations</vt:lpstr>
      <vt:lpstr>Hierarchical annotation</vt:lpstr>
      <vt:lpstr>Annotation Sources</vt:lpstr>
      <vt:lpstr>Evidence Types</vt:lpstr>
      <vt:lpstr>Species Coverage</vt:lpstr>
      <vt:lpstr>Variable Coverage</vt:lpstr>
      <vt:lpstr>Contributing Databases</vt:lpstr>
      <vt:lpstr>GO Slim Sets</vt:lpstr>
      <vt:lpstr>GO Software Tools</vt:lpstr>
      <vt:lpstr>Accessing GO: QuickGO</vt:lpstr>
      <vt:lpstr>Pathway Databases</vt:lpstr>
      <vt:lpstr>Sources of Gene Attributes</vt:lpstr>
      <vt:lpstr>Ensembl BioMart</vt:lpstr>
      <vt:lpstr>Pathway Analysis</vt:lpstr>
      <vt:lpstr>Pathway and Network Analysis</vt:lpstr>
      <vt:lpstr>Benefits of Pathway Analysis</vt:lpstr>
      <vt:lpstr>Types of Pathway Analysis</vt:lpstr>
      <vt:lpstr>Types of input for Pathway Analysis</vt:lpstr>
      <vt:lpstr>Types of Pathway Analysis depending on  input and test performed</vt:lpstr>
      <vt:lpstr>Over-representation analysis</vt:lpstr>
      <vt:lpstr>Diapositiva 60</vt:lpstr>
      <vt:lpstr>Enrichment Test</vt:lpstr>
      <vt:lpstr>Gene list enrichment analysis</vt:lpstr>
      <vt:lpstr>Two-class design for gene lists</vt:lpstr>
      <vt:lpstr>Example gene list enrichment test</vt:lpstr>
      <vt:lpstr>Example gene list enrichment test</vt:lpstr>
      <vt:lpstr>Example gene list enrichment test</vt:lpstr>
      <vt:lpstr>Naive Analysis: A Fisher test using R</vt:lpstr>
      <vt:lpstr>Recipe for gene list enrichment test</vt:lpstr>
      <vt:lpstr>Possible problems with gene list test</vt:lpstr>
      <vt:lpstr>Alternative: Gene Set Testing</vt:lpstr>
      <vt:lpstr>Gene Sets </vt:lpstr>
      <vt:lpstr>Gene Set (Enrichment) Analysis</vt:lpstr>
      <vt:lpstr>The GSEA method</vt:lpstr>
      <vt:lpstr>The GSEA method</vt:lpstr>
      <vt:lpstr>Recipe for ranked list enrichment test</vt:lpstr>
      <vt:lpstr>GSEA variants</vt:lpstr>
      <vt:lpstr>Multiple test corrections</vt:lpstr>
      <vt:lpstr>How to win the P-value lottery</vt:lpstr>
      <vt:lpstr>Simple P-value correction: Bonferroni</vt:lpstr>
      <vt:lpstr>Bonferroni correction caveats</vt:lpstr>
      <vt:lpstr>False discovery rate (FDR)</vt:lpstr>
      <vt:lpstr>Benjamini-Hochberg example I</vt:lpstr>
      <vt:lpstr>Benjamini-Hochberg example II</vt:lpstr>
      <vt:lpstr>Benjamini-Hochberg example III</vt:lpstr>
      <vt:lpstr>Benjamini-Hochberg example III</vt:lpstr>
      <vt:lpstr>Reducing correction stringency</vt:lpstr>
      <vt:lpstr>Tools for Pathway Analysis</vt:lpstr>
      <vt:lpstr>R/Bioconductor</vt:lpstr>
      <vt:lpstr>Other (non-R) pathway analysis tools</vt:lpstr>
      <vt:lpstr>BABELOMICS (FATIGO et alt.)</vt:lpstr>
      <vt:lpstr>Upload gene list, set parameters</vt:lpstr>
      <vt:lpstr>Obtain “significantly enriched” sets</vt:lpstr>
      <vt:lpstr>Visualize results</vt:lpstr>
      <vt:lpstr>Visualize results</vt:lpstr>
      <vt:lpstr>“Official” GSEA. BROAD Institute</vt:lpstr>
      <vt:lpstr>Upload data matrix (not gene list!)</vt:lpstr>
      <vt:lpstr>Set analysis parameters and gene sets</vt:lpstr>
      <vt:lpstr>Get results. Interpret output</vt:lpstr>
      <vt:lpstr>DAVID</vt:lpstr>
      <vt:lpstr>Upload gene lists. Define background</vt:lpstr>
      <vt:lpstr>Results</vt:lpstr>
      <vt:lpstr>Results</vt:lpstr>
      <vt:lpstr>Results</vt:lpstr>
      <vt:lpstr>Ingenuity Pathways</vt:lpstr>
      <vt:lpstr>Exercise</vt:lpstr>
      <vt:lpstr>R code to prepare the data</vt:lpstr>
      <vt:lpstr>A quick ORA analysis with R</vt:lpstr>
      <vt:lpstr>Expected output</vt:lpstr>
      <vt:lpstr>Summary</vt:lpstr>
      <vt:lpstr>References</vt:lpstr>
      <vt:lpstr>Acknowledgements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Fatima Nunez</dc:creator>
  <cp:lastModifiedBy>usuari</cp:lastModifiedBy>
  <cp:revision>225</cp:revision>
  <cp:lastPrinted>1601-01-01T00:00:00Z</cp:lastPrinted>
  <dcterms:created xsi:type="dcterms:W3CDTF">1601-01-01T00:00:00Z</dcterms:created>
  <dcterms:modified xsi:type="dcterms:W3CDTF">2017-03-30T15:56:33Z</dcterms:modified>
</cp:coreProperties>
</file>